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4DA3-1B4E-44F8-BC9B-597E82D32FF7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36C9C-DF8E-402B-8974-8139A29E3B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24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4DA3-1B4E-44F8-BC9B-597E82D32FF7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36C9C-DF8E-402B-8974-8139A29E3B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64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4DA3-1B4E-44F8-BC9B-597E82D32FF7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36C9C-DF8E-402B-8974-8139A29E3B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53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4DA3-1B4E-44F8-BC9B-597E82D32FF7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36C9C-DF8E-402B-8974-8139A29E3BB9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499" y="5592437"/>
            <a:ext cx="1858501" cy="131387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/>
          <a:srcRect l="17084" t="33333" r="55139" b="52779"/>
          <a:stretch>
            <a:fillRect/>
          </a:stretch>
        </p:blipFill>
        <p:spPr bwMode="auto">
          <a:xfrm>
            <a:off x="8411176" y="5888940"/>
            <a:ext cx="1922323" cy="72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756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4DA3-1B4E-44F8-BC9B-597E82D32FF7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36C9C-DF8E-402B-8974-8139A29E3B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56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4DA3-1B4E-44F8-BC9B-597E82D32FF7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36C9C-DF8E-402B-8974-8139A29E3B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83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4DA3-1B4E-44F8-BC9B-597E82D32FF7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36C9C-DF8E-402B-8974-8139A29E3B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72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4DA3-1B4E-44F8-BC9B-597E82D32FF7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36C9C-DF8E-402B-8974-8139A29E3B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782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09;p19"/>
          <p:cNvPicPr preferRelativeResize="0"/>
          <p:nvPr userDrawn="1"/>
        </p:nvPicPr>
        <p:blipFill rotWithShape="1">
          <a:blip r:embed="rId2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2846" r="891"/>
          <a:stretch/>
        </p:blipFill>
        <p:spPr>
          <a:xfrm>
            <a:off x="8106666" y="5881619"/>
            <a:ext cx="2226833" cy="843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499" y="5592437"/>
            <a:ext cx="1858501" cy="131387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47" y="5881619"/>
            <a:ext cx="1550479" cy="7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6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4DA3-1B4E-44F8-BC9B-597E82D32FF7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36C9C-DF8E-402B-8974-8139A29E3B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0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4DA3-1B4E-44F8-BC9B-597E82D32FF7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36C9C-DF8E-402B-8974-8139A29E3B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98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34DA3-1B4E-44F8-BC9B-597E82D32FF7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36C9C-DF8E-402B-8974-8139A29E3B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682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12" Type="http://schemas.openxmlformats.org/officeDocument/2006/relationships/image" Target="../media/image11.png"/><Relationship Id="rId7" Type="http://schemas.openxmlformats.org/officeDocument/2006/relationships/image" Target="../media/image1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.png"/><Relationship Id="rId5" Type="http://schemas.openxmlformats.org/officeDocument/2006/relationships/image" Target="../media/image8.svg"/><Relationship Id="rId10" Type="http://schemas.openxmlformats.org/officeDocument/2006/relationships/image" Target="../media/image9.png"/><Relationship Id="rId9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12" Type="http://schemas.openxmlformats.org/officeDocument/2006/relationships/image" Target="../media/image11.png"/><Relationship Id="rId7" Type="http://schemas.openxmlformats.org/officeDocument/2006/relationships/image" Target="../media/image1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.png"/><Relationship Id="rId5" Type="http://schemas.openxmlformats.org/officeDocument/2006/relationships/image" Target="../media/image8.svg"/><Relationship Id="rId10" Type="http://schemas.openxmlformats.org/officeDocument/2006/relationships/image" Target="../media/image9.png"/><Relationship Id="rId9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10" Type="http://schemas.openxmlformats.org/officeDocument/2006/relationships/image" Target="../media/image13.tiff"/><Relationship Id="rId4" Type="http://schemas.openxmlformats.org/officeDocument/2006/relationships/image" Target="../media/image10.png"/><Relationship Id="rId9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10" Type="http://schemas.openxmlformats.org/officeDocument/2006/relationships/image" Target="../media/image8.jpeg"/><Relationship Id="rId4" Type="http://schemas.openxmlformats.org/officeDocument/2006/relationships/image" Target="../media/image10.png"/><Relationship Id="rId9" Type="http://schemas.openxmlformats.org/officeDocument/2006/relationships/image" Target="../media/image15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5" Type="http://schemas.openxmlformats.org/officeDocument/2006/relationships/image" Target="../media/image10.svg"/><Relationship Id="rId10" Type="http://schemas.openxmlformats.org/officeDocument/2006/relationships/image" Target="../media/image10.svg"/><Relationship Id="rId9" Type="http://schemas.openxmlformats.org/officeDocument/2006/relationships/image" Target="../media/image11.png"/><Relationship Id="rId1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5" Type="http://schemas.openxmlformats.org/officeDocument/2006/relationships/image" Target="../media/image10.svg"/><Relationship Id="rId10" Type="http://schemas.openxmlformats.org/officeDocument/2006/relationships/image" Target="../media/image10.svg"/><Relationship Id="rId9" Type="http://schemas.openxmlformats.org/officeDocument/2006/relationships/image" Target="../media/image11.png"/><Relationship Id="rId1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svg"/><Relationship Id="rId18" Type="http://schemas.openxmlformats.org/officeDocument/2006/relationships/image" Target="../media/image22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9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8.svg"/><Relationship Id="rId24" Type="http://schemas.openxmlformats.org/officeDocument/2006/relationships/image" Target="../media/image10.svg"/><Relationship Id="rId5" Type="http://schemas.openxmlformats.org/officeDocument/2006/relationships/image" Target="../media/image8.svg"/><Relationship Id="rId15" Type="http://schemas.openxmlformats.org/officeDocument/2006/relationships/image" Target="../media/image22.svg"/><Relationship Id="rId23" Type="http://schemas.openxmlformats.org/officeDocument/2006/relationships/image" Target="../media/image8.svg"/><Relationship Id="rId10" Type="http://schemas.openxmlformats.org/officeDocument/2006/relationships/image" Target="../media/image18.png"/><Relationship Id="rId19" Type="http://schemas.openxmlformats.org/officeDocument/2006/relationships/image" Target="../media/image26.svg"/><Relationship Id="rId4" Type="http://schemas.openxmlformats.org/officeDocument/2006/relationships/image" Target="../media/image10.png"/><Relationship Id="rId9" Type="http://schemas.openxmlformats.org/officeDocument/2006/relationships/image" Target="../media/image16.svg"/><Relationship Id="rId14" Type="http://schemas.openxmlformats.org/officeDocument/2006/relationships/image" Target="../media/image20.png"/><Relationship Id="rId22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59"/>
            <a:ext cx="12192000" cy="3907706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50259" y="2038526"/>
            <a:ext cx="11241741" cy="14405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i="1" spc="600" dirty="0" smtClean="0">
                <a:solidFill>
                  <a:schemeClr val="bg1"/>
                </a:solidFill>
                <a:ea typeface="+mn-ea"/>
                <a:cs typeface="+mn-cs"/>
              </a:rPr>
              <a:t>Chamada de projetos </a:t>
            </a:r>
            <a:r>
              <a:rPr lang="pt-BR" sz="3800" b="1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CREDITEC</a:t>
            </a:r>
            <a:endParaRPr lang="pt-BR" sz="3800" i="1" spc="6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xmlns="" id="{D3C4BFAD-BF21-324A-AC44-40585B189CA4}"/>
              </a:ext>
            </a:extLst>
          </p:cNvPr>
          <p:cNvSpPr txBox="1">
            <a:spLocks/>
          </p:cNvSpPr>
          <p:nvPr/>
        </p:nvSpPr>
        <p:spPr>
          <a:xfrm>
            <a:off x="8752112" y="4187446"/>
            <a:ext cx="3262593" cy="313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800" i="1" spc="600" dirty="0">
                <a:latin typeface="+mj-lt"/>
              </a:rPr>
              <a:t>Versão 2019.1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xmlns="" id="{33374FA6-D893-9745-A990-558477A40FA2}"/>
              </a:ext>
            </a:extLst>
          </p:cNvPr>
          <p:cNvCxnSpPr>
            <a:cxnSpLocks/>
          </p:cNvCxnSpPr>
          <p:nvPr/>
        </p:nvCxnSpPr>
        <p:spPr>
          <a:xfrm>
            <a:off x="1573306" y="2535314"/>
            <a:ext cx="964154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3886200" y="1256237"/>
            <a:ext cx="52040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SEBRAETEC</a:t>
            </a:r>
          </a:p>
        </p:txBody>
      </p:sp>
      <p:pic>
        <p:nvPicPr>
          <p:cNvPr id="12" name="Picture 2" descr="Resultado de imagem para logomarca senac 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5" y="5512031"/>
            <a:ext cx="2278342" cy="11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sultado de imagem para logomarca senar 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137" y="5525642"/>
            <a:ext cx="1846860" cy="124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70DD6121-C08E-B840-B870-A346D77DE4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7500657" y="5937430"/>
            <a:ext cx="1587218" cy="34439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462" y="5492581"/>
            <a:ext cx="1858501" cy="131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4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B9439414-7AFC-4B4D-8768-A4DDDAE4C916}"/>
              </a:ext>
            </a:extLst>
          </p:cNvPr>
          <p:cNvSpPr txBox="1">
            <a:spLocks/>
          </p:cNvSpPr>
          <p:nvPr/>
        </p:nvSpPr>
        <p:spPr>
          <a:xfrm>
            <a:off x="201881" y="1433530"/>
            <a:ext cx="8686625" cy="514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28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Cronograma – Industria e Comércio e Serviços</a:t>
            </a:r>
            <a:endParaRPr lang="pt-BR" sz="2800" b="1" spc="3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="" xmlns:a16="http://schemas.microsoft.com/office/drawing/2014/main" id="{329C0015-DD90-D54A-BE67-B63930F432B3}"/>
              </a:ext>
            </a:extLst>
          </p:cNvPr>
          <p:cNvSpPr txBox="1"/>
          <p:nvPr/>
        </p:nvSpPr>
        <p:spPr>
          <a:xfrm>
            <a:off x="197856" y="4284315"/>
            <a:ext cx="1555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entury Gothic" panose="020B0502020202020204" pitchFamily="34" charset="0"/>
              </a:rPr>
              <a:t>Lançamento do </a:t>
            </a:r>
            <a:r>
              <a:rPr lang="pt-BR" sz="1600" dirty="0" smtClean="0">
                <a:latin typeface="Century Gothic" panose="020B0502020202020204" pitchFamily="34" charset="0"/>
              </a:rPr>
              <a:t>CREDITEC</a:t>
            </a:r>
            <a:endParaRPr lang="pt-BR" sz="1600" dirty="0">
              <a:latin typeface="Century Gothic" panose="020B0502020202020204" pitchFamily="34" charset="0"/>
            </a:endParaRPr>
          </a:p>
        </p:txBody>
      </p:sp>
      <p:sp>
        <p:nvSpPr>
          <p:cNvPr id="32" name="Rosca 31">
            <a:extLst>
              <a:ext uri="{FF2B5EF4-FFF2-40B4-BE49-F238E27FC236}">
                <a16:creationId xmlns="" xmlns:a16="http://schemas.microsoft.com/office/drawing/2014/main" id="{8FB459FF-A946-B843-ACD6-60F762AB8F05}"/>
              </a:ext>
            </a:extLst>
          </p:cNvPr>
          <p:cNvSpPr/>
          <p:nvPr/>
        </p:nvSpPr>
        <p:spPr>
          <a:xfrm>
            <a:off x="759690" y="3542226"/>
            <a:ext cx="432000" cy="432000"/>
          </a:xfrm>
          <a:prstGeom prst="donut">
            <a:avLst>
              <a:gd name="adj" fmla="val 1760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Pentágono 3">
            <a:extLst>
              <a:ext uri="{FF2B5EF4-FFF2-40B4-BE49-F238E27FC236}">
                <a16:creationId xmlns="" xmlns:a16="http://schemas.microsoft.com/office/drawing/2014/main" id="{D33DA36A-E631-5740-8DA9-3C6AACB3F933}"/>
              </a:ext>
            </a:extLst>
          </p:cNvPr>
          <p:cNvSpPr/>
          <p:nvPr/>
        </p:nvSpPr>
        <p:spPr>
          <a:xfrm>
            <a:off x="2101934" y="3542226"/>
            <a:ext cx="2587789" cy="43200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Divisa 4">
            <a:extLst>
              <a:ext uri="{FF2B5EF4-FFF2-40B4-BE49-F238E27FC236}">
                <a16:creationId xmlns="" xmlns:a16="http://schemas.microsoft.com/office/drawing/2014/main" id="{D358E78D-2329-F641-A248-8E8DF30389ED}"/>
              </a:ext>
            </a:extLst>
          </p:cNvPr>
          <p:cNvSpPr/>
          <p:nvPr/>
        </p:nvSpPr>
        <p:spPr>
          <a:xfrm>
            <a:off x="3834761" y="4237592"/>
            <a:ext cx="3340991" cy="432000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="" xmlns:a16="http://schemas.microsoft.com/office/drawing/2014/main" id="{93A97056-C6BB-0145-9402-FB1B475A20BC}"/>
              </a:ext>
            </a:extLst>
          </p:cNvPr>
          <p:cNvSpPr txBox="1"/>
          <p:nvPr/>
        </p:nvSpPr>
        <p:spPr>
          <a:xfrm>
            <a:off x="2160470" y="4237592"/>
            <a:ext cx="1555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entury Gothic" panose="020B0502020202020204" pitchFamily="34" charset="0"/>
              </a:rPr>
              <a:t>Inscrições de demandas pelas </a:t>
            </a:r>
            <a:r>
              <a:rPr lang="pt-BR" sz="1600" dirty="0" err="1">
                <a:latin typeface="Century Gothic" panose="020B0502020202020204" pitchFamily="34" charset="0"/>
              </a:rPr>
              <a:t>MPEs</a:t>
            </a:r>
            <a:endParaRPr lang="pt-BR" sz="1600" dirty="0">
              <a:latin typeface="Century Gothic" panose="020B0502020202020204" pitchFamily="34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="" xmlns:a16="http://schemas.microsoft.com/office/drawing/2014/main" id="{161FBBFD-1E06-9742-B190-56C362390B18}"/>
              </a:ext>
            </a:extLst>
          </p:cNvPr>
          <p:cNvSpPr txBox="1"/>
          <p:nvPr/>
        </p:nvSpPr>
        <p:spPr>
          <a:xfrm>
            <a:off x="3716138" y="5033842"/>
            <a:ext cx="3340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entury Gothic" panose="020B0502020202020204" pitchFamily="34" charset="0"/>
              </a:rPr>
              <a:t>Período de análise das demandas pelo SEBRAE e </a:t>
            </a:r>
            <a:r>
              <a:rPr lang="pt-BR" sz="1600" dirty="0" smtClean="0">
                <a:latin typeface="Century Gothic" panose="020B0502020202020204" pitchFamily="34" charset="0"/>
              </a:rPr>
              <a:t>Entidade Executora</a:t>
            </a:r>
            <a:endParaRPr lang="pt-BR" sz="1600" dirty="0">
              <a:latin typeface="Century Gothic" panose="020B0502020202020204" pitchFamily="34" charset="0"/>
            </a:endParaRPr>
          </a:p>
        </p:txBody>
      </p:sp>
      <p:sp>
        <p:nvSpPr>
          <p:cNvPr id="40" name="Divisa 39">
            <a:extLst>
              <a:ext uri="{FF2B5EF4-FFF2-40B4-BE49-F238E27FC236}">
                <a16:creationId xmlns="" xmlns:a16="http://schemas.microsoft.com/office/drawing/2014/main" id="{077C19CA-4A1C-B943-96EF-460C88860A4E}"/>
              </a:ext>
            </a:extLst>
          </p:cNvPr>
          <p:cNvSpPr/>
          <p:nvPr/>
        </p:nvSpPr>
        <p:spPr>
          <a:xfrm>
            <a:off x="5070733" y="3542226"/>
            <a:ext cx="5910317" cy="432000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="" xmlns:a16="http://schemas.microsoft.com/office/drawing/2014/main" id="{9C757E97-9299-7F4D-AB4C-14F49BA96EF4}"/>
              </a:ext>
            </a:extLst>
          </p:cNvPr>
          <p:cNvSpPr txBox="1"/>
          <p:nvPr/>
        </p:nvSpPr>
        <p:spPr>
          <a:xfrm>
            <a:off x="7369492" y="4284315"/>
            <a:ext cx="3529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entury Gothic" panose="020B0502020202020204" pitchFamily="34" charset="0"/>
              </a:rPr>
              <a:t>Período de execução </a:t>
            </a:r>
            <a:r>
              <a:rPr lang="pt-BR" sz="1600" dirty="0" smtClean="0">
                <a:latin typeface="Century Gothic" panose="020B0502020202020204" pitchFamily="34" charset="0"/>
              </a:rPr>
              <a:t>do atendimento </a:t>
            </a:r>
            <a:endParaRPr lang="pt-BR" sz="1600" dirty="0">
              <a:latin typeface="Century Gothic" panose="020B0502020202020204" pitchFamily="34" charset="0"/>
            </a:endParaRPr>
          </a:p>
        </p:txBody>
      </p:sp>
      <p:pic>
        <p:nvPicPr>
          <p:cNvPr id="42" name="Gráfico 41" descr="Faixa">
            <a:extLst>
              <a:ext uri="{FF2B5EF4-FFF2-40B4-BE49-F238E27FC236}">
                <a16:creationId xmlns="" xmlns:a16="http://schemas.microsoft.com/office/drawing/2014/main" id="{197B2380-53D0-F446-A2B1-5A854508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67543" y="3405249"/>
            <a:ext cx="957733" cy="957733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4CB28DEF-9E67-D641-B041-98F52DB5F945}"/>
              </a:ext>
            </a:extLst>
          </p:cNvPr>
          <p:cNvCxnSpPr>
            <a:cxnSpLocks/>
            <a:stCxn id="32" idx="6"/>
            <a:endCxn id="4" idx="1"/>
          </p:cNvCxnSpPr>
          <p:nvPr/>
        </p:nvCxnSpPr>
        <p:spPr>
          <a:xfrm>
            <a:off x="1191690" y="3758226"/>
            <a:ext cx="910244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="" xmlns:a16="http://schemas.microsoft.com/office/drawing/2014/main" id="{6F0C9312-350A-8E46-9ACB-689106260BCB}"/>
              </a:ext>
            </a:extLst>
          </p:cNvPr>
          <p:cNvSpPr txBox="1"/>
          <p:nvPr/>
        </p:nvSpPr>
        <p:spPr>
          <a:xfrm>
            <a:off x="395331" y="2917604"/>
            <a:ext cx="1171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Century Gothic" panose="020B0502020202020204" pitchFamily="34" charset="0"/>
              </a:rPr>
              <a:t>13/05/2019</a:t>
            </a:r>
            <a:endParaRPr lang="pt-BR" sz="1200" b="1" dirty="0">
              <a:latin typeface="Century Gothic" panose="020B0502020202020204" pitchFamily="34" charset="0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="" xmlns:a16="http://schemas.microsoft.com/office/drawing/2014/main" id="{F53DEA3B-682D-4C4C-AAF0-D5FC23C49DA5}"/>
              </a:ext>
            </a:extLst>
          </p:cNvPr>
          <p:cNvSpPr txBox="1"/>
          <p:nvPr/>
        </p:nvSpPr>
        <p:spPr>
          <a:xfrm>
            <a:off x="2644079" y="2917603"/>
            <a:ext cx="1290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Century Gothic" panose="020B0502020202020204" pitchFamily="34" charset="0"/>
              </a:rPr>
              <a:t>13/05 </a:t>
            </a:r>
            <a:r>
              <a:rPr lang="pt-BR" sz="1200" b="1" dirty="0">
                <a:latin typeface="Century Gothic" panose="020B0502020202020204" pitchFamily="34" charset="0"/>
              </a:rPr>
              <a:t>a </a:t>
            </a:r>
            <a:r>
              <a:rPr lang="pt-BR" sz="1200" b="1" dirty="0" smtClean="0">
                <a:latin typeface="Century Gothic" panose="020B0502020202020204" pitchFamily="34" charset="0"/>
              </a:rPr>
              <a:t>24/06</a:t>
            </a:r>
            <a:endParaRPr lang="pt-BR" sz="1200" b="1" dirty="0">
              <a:latin typeface="Century Gothic" panose="020B0502020202020204" pitchFamily="34" charset="0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="" xmlns:a16="http://schemas.microsoft.com/office/drawing/2014/main" id="{866021F6-4C58-8A44-9005-940034F3B272}"/>
              </a:ext>
            </a:extLst>
          </p:cNvPr>
          <p:cNvSpPr txBox="1"/>
          <p:nvPr/>
        </p:nvSpPr>
        <p:spPr>
          <a:xfrm>
            <a:off x="4238719" y="2900977"/>
            <a:ext cx="1285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Century Gothic" panose="020B0502020202020204" pitchFamily="34" charset="0"/>
              </a:rPr>
              <a:t>15/05 </a:t>
            </a:r>
            <a:r>
              <a:rPr lang="pt-BR" sz="1200" b="1" dirty="0">
                <a:latin typeface="Century Gothic" panose="020B0502020202020204" pitchFamily="34" charset="0"/>
              </a:rPr>
              <a:t>a 29/06</a:t>
            </a:r>
          </a:p>
        </p:txBody>
      </p:sp>
      <p:cxnSp>
        <p:nvCxnSpPr>
          <p:cNvPr id="46" name="Conector Reto 45">
            <a:extLst>
              <a:ext uri="{FF2B5EF4-FFF2-40B4-BE49-F238E27FC236}">
                <a16:creationId xmlns="" xmlns:a16="http://schemas.microsoft.com/office/drawing/2014/main" id="{1785D66F-0445-E14C-A99E-5B3B92693BD0}"/>
              </a:ext>
            </a:extLst>
          </p:cNvPr>
          <p:cNvCxnSpPr>
            <a:cxnSpLocks/>
            <a:stCxn id="43" idx="2"/>
            <a:endCxn id="32" idx="0"/>
          </p:cNvCxnSpPr>
          <p:nvPr/>
        </p:nvCxnSpPr>
        <p:spPr>
          <a:xfrm flipH="1">
            <a:off x="975690" y="3194603"/>
            <a:ext cx="5473" cy="347623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="" xmlns:a16="http://schemas.microsoft.com/office/drawing/2014/main" id="{F10A32E7-3EBA-4F42-8ECE-602557C6ADEC}"/>
              </a:ext>
            </a:extLst>
          </p:cNvPr>
          <p:cNvCxnSpPr>
            <a:cxnSpLocks/>
            <a:stCxn id="44" idx="2"/>
            <a:endCxn id="4" idx="0"/>
          </p:cNvCxnSpPr>
          <p:nvPr/>
        </p:nvCxnSpPr>
        <p:spPr>
          <a:xfrm flipH="1">
            <a:off x="3287829" y="3194602"/>
            <a:ext cx="1549" cy="347624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="" xmlns:a16="http://schemas.microsoft.com/office/drawing/2014/main" id="{04352D94-6BCB-6043-A87F-6EC5793192E7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4881304" y="3177976"/>
            <a:ext cx="20729" cy="1059616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>
            <a:extLst>
              <a:ext uri="{FF2B5EF4-FFF2-40B4-BE49-F238E27FC236}">
                <a16:creationId xmlns="" xmlns:a16="http://schemas.microsoft.com/office/drawing/2014/main" id="{4166E508-5533-164B-9FF4-AC81C4F0D30D}"/>
              </a:ext>
            </a:extLst>
          </p:cNvPr>
          <p:cNvSpPr txBox="1"/>
          <p:nvPr/>
        </p:nvSpPr>
        <p:spPr>
          <a:xfrm>
            <a:off x="7291008" y="2854538"/>
            <a:ext cx="1265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Century Gothic" panose="020B0502020202020204" pitchFamily="34" charset="0"/>
              </a:rPr>
              <a:t>27/05 </a:t>
            </a:r>
            <a:r>
              <a:rPr lang="pt-BR" sz="1200" b="1" dirty="0">
                <a:latin typeface="Century Gothic" panose="020B0502020202020204" pitchFamily="34" charset="0"/>
              </a:rPr>
              <a:t>a 16/11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="" xmlns:a16="http://schemas.microsoft.com/office/drawing/2014/main" id="{863C62C4-73A9-584D-AC56-6A566C28ABC3}"/>
              </a:ext>
            </a:extLst>
          </p:cNvPr>
          <p:cNvCxnSpPr>
            <a:cxnSpLocks/>
            <a:stCxn id="53" idx="2"/>
            <a:endCxn id="40" idx="0"/>
          </p:cNvCxnSpPr>
          <p:nvPr/>
        </p:nvCxnSpPr>
        <p:spPr>
          <a:xfrm flipH="1">
            <a:off x="7917892" y="3131537"/>
            <a:ext cx="5623" cy="410689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ítulo 1"/>
          <p:cNvSpPr txBox="1">
            <a:spLocks/>
          </p:cNvSpPr>
          <p:nvPr/>
        </p:nvSpPr>
        <p:spPr>
          <a:xfrm>
            <a:off x="202635" y="194705"/>
            <a:ext cx="11786729" cy="10568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Chamadas CREDITEC</a:t>
            </a:r>
            <a:endParaRPr lang="pt-BR" sz="4000" b="1" i="1" spc="3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14" name="Gráfico 13" descr="Gráfico de barras com tendência ascendente">
            <a:extLst>
              <a:ext uri="{FF2B5EF4-FFF2-40B4-BE49-F238E27FC236}">
                <a16:creationId xmlns="" xmlns:a16="http://schemas.microsoft.com/office/drawing/2014/main" id="{677263E1-1BF2-D643-AC01-D77983671D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4964" y="271037"/>
            <a:ext cx="914400" cy="914400"/>
          </a:xfrm>
          <a:prstGeom prst="rect">
            <a:avLst/>
          </a:prstGeom>
        </p:spPr>
      </p:pic>
      <p:pic>
        <p:nvPicPr>
          <p:cNvPr id="22" name="Gráfico 21" descr="Lâmpada e engrenagem ">
            <a:extLst>
              <a:ext uri="{FF2B5EF4-FFF2-40B4-BE49-F238E27FC236}">
                <a16:creationId xmlns="" xmlns:a16="http://schemas.microsoft.com/office/drawing/2014/main" id="{017EFE20-13C5-A94E-A203-6DA2709B1B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9698" y="265921"/>
            <a:ext cx="914400" cy="914400"/>
          </a:xfrm>
          <a:prstGeom prst="rect">
            <a:avLst/>
          </a:prstGeom>
        </p:spPr>
      </p:pic>
      <p:pic>
        <p:nvPicPr>
          <p:cNvPr id="24" name="Gráfico 23" descr="Processador">
            <a:extLst>
              <a:ext uri="{FF2B5EF4-FFF2-40B4-BE49-F238E27FC236}">
                <a16:creationId xmlns="" xmlns:a16="http://schemas.microsoft.com/office/drawing/2014/main" id="{1F8E902C-CB60-494F-999D-2AF01DF0DE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53143" y="2659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B9439414-7AFC-4B4D-8768-A4DDDAE4C916}"/>
              </a:ext>
            </a:extLst>
          </p:cNvPr>
          <p:cNvSpPr txBox="1">
            <a:spLocks/>
          </p:cNvSpPr>
          <p:nvPr/>
        </p:nvSpPr>
        <p:spPr>
          <a:xfrm>
            <a:off x="201881" y="1433530"/>
            <a:ext cx="8686625" cy="514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28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Cronograma – Agronegócios</a:t>
            </a:r>
            <a:endParaRPr lang="pt-BR" sz="2800" b="1" spc="3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="" xmlns:a16="http://schemas.microsoft.com/office/drawing/2014/main" id="{329C0015-DD90-D54A-BE67-B63930F432B3}"/>
              </a:ext>
            </a:extLst>
          </p:cNvPr>
          <p:cNvSpPr txBox="1"/>
          <p:nvPr/>
        </p:nvSpPr>
        <p:spPr>
          <a:xfrm>
            <a:off x="197856" y="4284315"/>
            <a:ext cx="1555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entury Gothic" panose="020B0502020202020204" pitchFamily="34" charset="0"/>
              </a:rPr>
              <a:t>Lançamento do </a:t>
            </a:r>
            <a:r>
              <a:rPr lang="pt-BR" sz="1600" dirty="0" smtClean="0">
                <a:latin typeface="Century Gothic" panose="020B0502020202020204" pitchFamily="34" charset="0"/>
              </a:rPr>
              <a:t>CREDITEC</a:t>
            </a:r>
            <a:endParaRPr lang="pt-BR" sz="1600" dirty="0">
              <a:latin typeface="Century Gothic" panose="020B0502020202020204" pitchFamily="34" charset="0"/>
            </a:endParaRPr>
          </a:p>
        </p:txBody>
      </p:sp>
      <p:sp>
        <p:nvSpPr>
          <p:cNvPr id="32" name="Rosca 31">
            <a:extLst>
              <a:ext uri="{FF2B5EF4-FFF2-40B4-BE49-F238E27FC236}">
                <a16:creationId xmlns="" xmlns:a16="http://schemas.microsoft.com/office/drawing/2014/main" id="{8FB459FF-A946-B843-ACD6-60F762AB8F05}"/>
              </a:ext>
            </a:extLst>
          </p:cNvPr>
          <p:cNvSpPr/>
          <p:nvPr/>
        </p:nvSpPr>
        <p:spPr>
          <a:xfrm>
            <a:off x="759690" y="3542226"/>
            <a:ext cx="432000" cy="432000"/>
          </a:xfrm>
          <a:prstGeom prst="donut">
            <a:avLst>
              <a:gd name="adj" fmla="val 1760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Pentágono 3">
            <a:extLst>
              <a:ext uri="{FF2B5EF4-FFF2-40B4-BE49-F238E27FC236}">
                <a16:creationId xmlns="" xmlns:a16="http://schemas.microsoft.com/office/drawing/2014/main" id="{D33DA36A-E631-5740-8DA9-3C6AACB3F933}"/>
              </a:ext>
            </a:extLst>
          </p:cNvPr>
          <p:cNvSpPr/>
          <p:nvPr/>
        </p:nvSpPr>
        <p:spPr>
          <a:xfrm>
            <a:off x="2101934" y="3542226"/>
            <a:ext cx="2587789" cy="43200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Divisa 4">
            <a:extLst>
              <a:ext uri="{FF2B5EF4-FFF2-40B4-BE49-F238E27FC236}">
                <a16:creationId xmlns="" xmlns:a16="http://schemas.microsoft.com/office/drawing/2014/main" id="{D358E78D-2329-F641-A248-8E8DF30389ED}"/>
              </a:ext>
            </a:extLst>
          </p:cNvPr>
          <p:cNvSpPr/>
          <p:nvPr/>
        </p:nvSpPr>
        <p:spPr>
          <a:xfrm>
            <a:off x="3834761" y="4237592"/>
            <a:ext cx="3340991" cy="432000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="" xmlns:a16="http://schemas.microsoft.com/office/drawing/2014/main" id="{93A97056-C6BB-0145-9402-FB1B475A20BC}"/>
              </a:ext>
            </a:extLst>
          </p:cNvPr>
          <p:cNvSpPr txBox="1"/>
          <p:nvPr/>
        </p:nvSpPr>
        <p:spPr>
          <a:xfrm>
            <a:off x="2160470" y="4237592"/>
            <a:ext cx="1555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entury Gothic" panose="020B0502020202020204" pitchFamily="34" charset="0"/>
              </a:rPr>
              <a:t>Inscrições de demandas pelas </a:t>
            </a:r>
            <a:r>
              <a:rPr lang="pt-BR" sz="1600" dirty="0" err="1">
                <a:latin typeface="Century Gothic" panose="020B0502020202020204" pitchFamily="34" charset="0"/>
              </a:rPr>
              <a:t>MPEs</a:t>
            </a:r>
            <a:endParaRPr lang="pt-BR" sz="1600" dirty="0">
              <a:latin typeface="Century Gothic" panose="020B0502020202020204" pitchFamily="34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="" xmlns:a16="http://schemas.microsoft.com/office/drawing/2014/main" id="{161FBBFD-1E06-9742-B190-56C362390B18}"/>
              </a:ext>
            </a:extLst>
          </p:cNvPr>
          <p:cNvSpPr txBox="1"/>
          <p:nvPr/>
        </p:nvSpPr>
        <p:spPr>
          <a:xfrm>
            <a:off x="3716138" y="5033842"/>
            <a:ext cx="3340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entury Gothic" panose="020B0502020202020204" pitchFamily="34" charset="0"/>
              </a:rPr>
              <a:t>Período de análise das demandas pelo SEBRAE e Entidade Executora</a:t>
            </a:r>
          </a:p>
          <a:p>
            <a:pPr algn="ctr"/>
            <a:endParaRPr lang="pt-BR" sz="1600" dirty="0">
              <a:latin typeface="Century Gothic" panose="020B0502020202020204" pitchFamily="34" charset="0"/>
            </a:endParaRPr>
          </a:p>
        </p:txBody>
      </p:sp>
      <p:sp>
        <p:nvSpPr>
          <p:cNvPr id="40" name="Divisa 39">
            <a:extLst>
              <a:ext uri="{FF2B5EF4-FFF2-40B4-BE49-F238E27FC236}">
                <a16:creationId xmlns="" xmlns:a16="http://schemas.microsoft.com/office/drawing/2014/main" id="{077C19CA-4A1C-B943-96EF-460C88860A4E}"/>
              </a:ext>
            </a:extLst>
          </p:cNvPr>
          <p:cNvSpPr/>
          <p:nvPr/>
        </p:nvSpPr>
        <p:spPr>
          <a:xfrm>
            <a:off x="5070733" y="3542226"/>
            <a:ext cx="5910317" cy="432000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="" xmlns:a16="http://schemas.microsoft.com/office/drawing/2014/main" id="{9C757E97-9299-7F4D-AB4C-14F49BA96EF4}"/>
              </a:ext>
            </a:extLst>
          </p:cNvPr>
          <p:cNvSpPr txBox="1"/>
          <p:nvPr/>
        </p:nvSpPr>
        <p:spPr>
          <a:xfrm>
            <a:off x="7369492" y="4284315"/>
            <a:ext cx="3529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entury Gothic" panose="020B0502020202020204" pitchFamily="34" charset="0"/>
              </a:rPr>
              <a:t>Período de </a:t>
            </a:r>
            <a:r>
              <a:rPr lang="pt-BR" sz="1600" dirty="0" smtClean="0">
                <a:latin typeface="Century Gothic" panose="020B0502020202020204" pitchFamily="34" charset="0"/>
              </a:rPr>
              <a:t>execução do atendimento</a:t>
            </a:r>
            <a:endParaRPr lang="pt-BR" sz="1600" dirty="0">
              <a:latin typeface="Century Gothic" panose="020B0502020202020204" pitchFamily="34" charset="0"/>
            </a:endParaRPr>
          </a:p>
        </p:txBody>
      </p:sp>
      <p:pic>
        <p:nvPicPr>
          <p:cNvPr id="42" name="Gráfico 41" descr="Faixa">
            <a:extLst>
              <a:ext uri="{FF2B5EF4-FFF2-40B4-BE49-F238E27FC236}">
                <a16:creationId xmlns="" xmlns:a16="http://schemas.microsoft.com/office/drawing/2014/main" id="{197B2380-53D0-F446-A2B1-5A854508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67543" y="3405249"/>
            <a:ext cx="957733" cy="957733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4CB28DEF-9E67-D641-B041-98F52DB5F945}"/>
              </a:ext>
            </a:extLst>
          </p:cNvPr>
          <p:cNvCxnSpPr>
            <a:cxnSpLocks/>
            <a:stCxn id="32" idx="6"/>
            <a:endCxn id="4" idx="1"/>
          </p:cNvCxnSpPr>
          <p:nvPr/>
        </p:nvCxnSpPr>
        <p:spPr>
          <a:xfrm>
            <a:off x="1191690" y="3758226"/>
            <a:ext cx="910244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="" xmlns:a16="http://schemas.microsoft.com/office/drawing/2014/main" id="{6F0C9312-350A-8E46-9ACB-689106260BCB}"/>
              </a:ext>
            </a:extLst>
          </p:cNvPr>
          <p:cNvSpPr txBox="1"/>
          <p:nvPr/>
        </p:nvSpPr>
        <p:spPr>
          <a:xfrm>
            <a:off x="395331" y="2917604"/>
            <a:ext cx="1171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Century Gothic" panose="020B0502020202020204" pitchFamily="34" charset="0"/>
              </a:rPr>
              <a:t>13/05/2019</a:t>
            </a:r>
            <a:endParaRPr lang="pt-BR" sz="1200" b="1" dirty="0">
              <a:latin typeface="Century Gothic" panose="020B0502020202020204" pitchFamily="34" charset="0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="" xmlns:a16="http://schemas.microsoft.com/office/drawing/2014/main" id="{F53DEA3B-682D-4C4C-AAF0-D5FC23C49DA5}"/>
              </a:ext>
            </a:extLst>
          </p:cNvPr>
          <p:cNvSpPr txBox="1"/>
          <p:nvPr/>
        </p:nvSpPr>
        <p:spPr>
          <a:xfrm>
            <a:off x="2644079" y="2917603"/>
            <a:ext cx="1290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Century Gothic" panose="020B0502020202020204" pitchFamily="34" charset="0"/>
              </a:rPr>
              <a:t>13/05 </a:t>
            </a:r>
            <a:r>
              <a:rPr lang="pt-BR" sz="1200" b="1" dirty="0">
                <a:latin typeface="Century Gothic" panose="020B0502020202020204" pitchFamily="34" charset="0"/>
              </a:rPr>
              <a:t>a </a:t>
            </a:r>
            <a:r>
              <a:rPr lang="pt-BR" sz="1200" b="1" dirty="0" smtClean="0">
                <a:latin typeface="Century Gothic" panose="020B0502020202020204" pitchFamily="34" charset="0"/>
              </a:rPr>
              <a:t>10/09</a:t>
            </a:r>
            <a:endParaRPr lang="pt-BR" sz="1200" b="1" dirty="0">
              <a:latin typeface="Century Gothic" panose="020B0502020202020204" pitchFamily="34" charset="0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="" xmlns:a16="http://schemas.microsoft.com/office/drawing/2014/main" id="{866021F6-4C58-8A44-9005-940034F3B272}"/>
              </a:ext>
            </a:extLst>
          </p:cNvPr>
          <p:cNvSpPr txBox="1"/>
          <p:nvPr/>
        </p:nvSpPr>
        <p:spPr>
          <a:xfrm>
            <a:off x="4238719" y="2900977"/>
            <a:ext cx="1285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Century Gothic" panose="020B0502020202020204" pitchFamily="34" charset="0"/>
              </a:rPr>
              <a:t>15/05 </a:t>
            </a:r>
            <a:r>
              <a:rPr lang="pt-BR" sz="1200" b="1" dirty="0">
                <a:latin typeface="Century Gothic" panose="020B0502020202020204" pitchFamily="34" charset="0"/>
              </a:rPr>
              <a:t>a </a:t>
            </a:r>
            <a:r>
              <a:rPr lang="pt-BR" sz="1200" b="1" dirty="0" smtClean="0">
                <a:latin typeface="Century Gothic" panose="020B0502020202020204" pitchFamily="34" charset="0"/>
              </a:rPr>
              <a:t>30/09</a:t>
            </a:r>
            <a:endParaRPr lang="pt-BR" sz="1200" b="1" dirty="0">
              <a:latin typeface="Century Gothic" panose="020B0502020202020204" pitchFamily="34" charset="0"/>
            </a:endParaRPr>
          </a:p>
        </p:txBody>
      </p:sp>
      <p:cxnSp>
        <p:nvCxnSpPr>
          <p:cNvPr id="46" name="Conector Reto 45">
            <a:extLst>
              <a:ext uri="{FF2B5EF4-FFF2-40B4-BE49-F238E27FC236}">
                <a16:creationId xmlns="" xmlns:a16="http://schemas.microsoft.com/office/drawing/2014/main" id="{1785D66F-0445-E14C-A99E-5B3B92693BD0}"/>
              </a:ext>
            </a:extLst>
          </p:cNvPr>
          <p:cNvCxnSpPr>
            <a:cxnSpLocks/>
            <a:stCxn id="43" idx="2"/>
            <a:endCxn id="32" idx="0"/>
          </p:cNvCxnSpPr>
          <p:nvPr/>
        </p:nvCxnSpPr>
        <p:spPr>
          <a:xfrm flipH="1">
            <a:off x="975690" y="3194603"/>
            <a:ext cx="5473" cy="347623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="" xmlns:a16="http://schemas.microsoft.com/office/drawing/2014/main" id="{F10A32E7-3EBA-4F42-8ECE-602557C6ADEC}"/>
              </a:ext>
            </a:extLst>
          </p:cNvPr>
          <p:cNvCxnSpPr>
            <a:cxnSpLocks/>
            <a:stCxn id="44" idx="2"/>
            <a:endCxn id="4" idx="0"/>
          </p:cNvCxnSpPr>
          <p:nvPr/>
        </p:nvCxnSpPr>
        <p:spPr>
          <a:xfrm flipH="1">
            <a:off x="3287829" y="3194602"/>
            <a:ext cx="1549" cy="347624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="" xmlns:a16="http://schemas.microsoft.com/office/drawing/2014/main" id="{04352D94-6BCB-6043-A87F-6EC5793192E7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4881304" y="3177976"/>
            <a:ext cx="20729" cy="1059616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>
            <a:extLst>
              <a:ext uri="{FF2B5EF4-FFF2-40B4-BE49-F238E27FC236}">
                <a16:creationId xmlns="" xmlns:a16="http://schemas.microsoft.com/office/drawing/2014/main" id="{4166E508-5533-164B-9FF4-AC81C4F0D30D}"/>
              </a:ext>
            </a:extLst>
          </p:cNvPr>
          <p:cNvSpPr txBox="1"/>
          <p:nvPr/>
        </p:nvSpPr>
        <p:spPr>
          <a:xfrm>
            <a:off x="7291008" y="2854538"/>
            <a:ext cx="1265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Century Gothic" panose="020B0502020202020204" pitchFamily="34" charset="0"/>
              </a:rPr>
              <a:t>27/05 </a:t>
            </a:r>
            <a:r>
              <a:rPr lang="pt-BR" sz="1200" b="1" dirty="0">
                <a:latin typeface="Century Gothic" panose="020B0502020202020204" pitchFamily="34" charset="0"/>
              </a:rPr>
              <a:t>a 16/11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="" xmlns:a16="http://schemas.microsoft.com/office/drawing/2014/main" id="{863C62C4-73A9-584D-AC56-6A566C28ABC3}"/>
              </a:ext>
            </a:extLst>
          </p:cNvPr>
          <p:cNvCxnSpPr>
            <a:cxnSpLocks/>
            <a:stCxn id="53" idx="2"/>
            <a:endCxn id="40" idx="0"/>
          </p:cNvCxnSpPr>
          <p:nvPr/>
        </p:nvCxnSpPr>
        <p:spPr>
          <a:xfrm flipH="1">
            <a:off x="7917892" y="3131537"/>
            <a:ext cx="5623" cy="410689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ítulo 1"/>
          <p:cNvSpPr txBox="1">
            <a:spLocks/>
          </p:cNvSpPr>
          <p:nvPr/>
        </p:nvSpPr>
        <p:spPr>
          <a:xfrm>
            <a:off x="202635" y="194705"/>
            <a:ext cx="11786729" cy="10568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pc="30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Chamadas CREDITEC</a:t>
            </a:r>
            <a:endParaRPr lang="pt-BR" sz="4000" b="1" i="1" spc="3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14" name="Gráfico 13" descr="Gráfico de barras com tendência ascendente">
            <a:extLst>
              <a:ext uri="{FF2B5EF4-FFF2-40B4-BE49-F238E27FC236}">
                <a16:creationId xmlns="" xmlns:a16="http://schemas.microsoft.com/office/drawing/2014/main" id="{677263E1-1BF2-D643-AC01-D77983671D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4964" y="271037"/>
            <a:ext cx="914400" cy="914400"/>
          </a:xfrm>
          <a:prstGeom prst="rect">
            <a:avLst/>
          </a:prstGeom>
        </p:spPr>
      </p:pic>
      <p:pic>
        <p:nvPicPr>
          <p:cNvPr id="22" name="Gráfico 21" descr="Lâmpada e engrenagem ">
            <a:extLst>
              <a:ext uri="{FF2B5EF4-FFF2-40B4-BE49-F238E27FC236}">
                <a16:creationId xmlns="" xmlns:a16="http://schemas.microsoft.com/office/drawing/2014/main" id="{017EFE20-13C5-A94E-A203-6DA2709B1B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9698" y="265921"/>
            <a:ext cx="914400" cy="914400"/>
          </a:xfrm>
          <a:prstGeom prst="rect">
            <a:avLst/>
          </a:prstGeom>
        </p:spPr>
      </p:pic>
      <p:pic>
        <p:nvPicPr>
          <p:cNvPr id="24" name="Gráfico 23" descr="Processador">
            <a:extLst>
              <a:ext uri="{FF2B5EF4-FFF2-40B4-BE49-F238E27FC236}">
                <a16:creationId xmlns="" xmlns:a16="http://schemas.microsoft.com/office/drawing/2014/main" id="{1F8E902C-CB60-494F-999D-2AF01DF0DE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53143" y="2659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8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881" y="188599"/>
            <a:ext cx="11786729" cy="105683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BR" sz="40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Chamadas </a:t>
            </a:r>
            <a:r>
              <a:rPr lang="pt-BR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CREDITEC</a:t>
            </a:r>
            <a:endParaRPr lang="pt-BR" sz="4000" b="1" i="1" spc="3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14" name="Gráfico 13" descr="Gráfico de barras com tendência ascendente">
            <a:extLst>
              <a:ext uri="{FF2B5EF4-FFF2-40B4-BE49-F238E27FC236}">
                <a16:creationId xmlns="" xmlns:a16="http://schemas.microsoft.com/office/drawing/2014/main" id="{677263E1-1BF2-D643-AC01-D77983671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45888" y="231453"/>
            <a:ext cx="914400" cy="914400"/>
          </a:xfrm>
          <a:prstGeom prst="rect">
            <a:avLst/>
          </a:prstGeom>
        </p:spPr>
      </p:pic>
      <p:pic>
        <p:nvPicPr>
          <p:cNvPr id="22" name="Gráfico 21" descr="Lâmpada e engrenagem ">
            <a:extLst>
              <a:ext uri="{FF2B5EF4-FFF2-40B4-BE49-F238E27FC236}">
                <a16:creationId xmlns="" xmlns:a16="http://schemas.microsoft.com/office/drawing/2014/main" id="{017EFE20-13C5-A94E-A203-6DA2709B1B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7952" y="231453"/>
            <a:ext cx="914400" cy="914400"/>
          </a:xfrm>
          <a:prstGeom prst="rect">
            <a:avLst/>
          </a:prstGeom>
        </p:spPr>
      </p:pic>
      <p:pic>
        <p:nvPicPr>
          <p:cNvPr id="24" name="Gráfico 23" descr="Processador">
            <a:extLst>
              <a:ext uri="{FF2B5EF4-FFF2-40B4-BE49-F238E27FC236}">
                <a16:creationId xmlns="" xmlns:a16="http://schemas.microsoft.com/office/drawing/2014/main" id="{1F8E902C-CB60-494F-999D-2AF01DF0DE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11920" y="238948"/>
            <a:ext cx="914400" cy="9144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C919D6EF-DAFF-B64A-9227-4711786431C2}"/>
              </a:ext>
            </a:extLst>
          </p:cNvPr>
          <p:cNvSpPr/>
          <p:nvPr/>
        </p:nvSpPr>
        <p:spPr>
          <a:xfrm>
            <a:off x="774226" y="1643501"/>
            <a:ext cx="108302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entury Gothic" panose="020B0502020202020204" pitchFamily="34" charset="0"/>
              </a:rPr>
              <a:t>Nova </a:t>
            </a:r>
            <a:r>
              <a:rPr lang="pt-BR" sz="2200" dirty="0">
                <a:latin typeface="Century Gothic" panose="020B0502020202020204" pitchFamily="34" charset="0"/>
              </a:rPr>
              <a:t>modalidade </a:t>
            </a:r>
            <a:r>
              <a:rPr lang="pt-BR" sz="2200" dirty="0" smtClean="0">
                <a:latin typeface="Century Gothic" panose="020B0502020202020204" pitchFamily="34" charset="0"/>
              </a:rPr>
              <a:t>do </a:t>
            </a:r>
            <a:r>
              <a:rPr lang="pt-BR" sz="2200" b="1" dirty="0" err="1" smtClean="0">
                <a:latin typeface="Century Gothic" panose="020B0502020202020204" pitchFamily="34" charset="0"/>
              </a:rPr>
              <a:t>Sebraetec</a:t>
            </a:r>
            <a:r>
              <a:rPr lang="pt-BR" sz="2200" dirty="0" smtClean="0">
                <a:latin typeface="Century Gothic" panose="020B0502020202020204" pitchFamily="34" charset="0"/>
              </a:rPr>
              <a:t> operada </a:t>
            </a:r>
            <a:r>
              <a:rPr lang="pt-BR" sz="2200" dirty="0">
                <a:latin typeface="Century Gothic" panose="020B0502020202020204" pitchFamily="34" charset="0"/>
              </a:rPr>
              <a:t>por meio de </a:t>
            </a:r>
            <a:r>
              <a:rPr lang="pt-BR" sz="2200" dirty="0" smtClean="0">
                <a:latin typeface="Century Gothic" panose="020B0502020202020204" pitchFamily="34" charset="0"/>
              </a:rPr>
              <a:t>editais, que possibilita aos pequenos negócios o acesso a soluções para adequação de produtos, processos, desenvolvimento de novos produtos e incorporação de novas tecnologias, que gerem maior competitividade no mercado. </a:t>
            </a:r>
          </a:p>
          <a:p>
            <a:pPr algn="just"/>
            <a:endParaRPr lang="pt-BR" sz="2200" dirty="0">
              <a:latin typeface="Century Gothic" panose="020B0502020202020204" pitchFamily="34" charset="0"/>
            </a:endParaRPr>
          </a:p>
          <a:p>
            <a:pPr algn="just"/>
            <a:r>
              <a:rPr lang="pt-BR" sz="2200" dirty="0" smtClean="0">
                <a:latin typeface="Century Gothic" panose="020B0502020202020204" pitchFamily="34" charset="0"/>
              </a:rPr>
              <a:t>O apoio consiste na </a:t>
            </a:r>
            <a:r>
              <a:rPr lang="pt-BR" sz="2200" dirty="0">
                <a:latin typeface="Century Gothic" panose="020B0502020202020204" pitchFamily="34" charset="0"/>
              </a:rPr>
              <a:t>cessão do CREDITEC para </a:t>
            </a:r>
            <a:r>
              <a:rPr lang="pt-BR" sz="2200" dirty="0" smtClean="0">
                <a:latin typeface="Century Gothic" panose="020B0502020202020204" pitchFamily="34" charset="0"/>
              </a:rPr>
              <a:t>atendimento às demandas inseridas nos temas da edição 2019.1, distribuídos entre os setores  Agronegócios, </a:t>
            </a:r>
            <a:r>
              <a:rPr lang="pt-BR" sz="2200" dirty="0">
                <a:latin typeface="Century Gothic" panose="020B0502020202020204" pitchFamily="34" charset="0"/>
              </a:rPr>
              <a:t>C</a:t>
            </a:r>
            <a:r>
              <a:rPr lang="pt-BR" sz="2200" dirty="0" smtClean="0">
                <a:latin typeface="Century Gothic" panose="020B0502020202020204" pitchFamily="34" charset="0"/>
              </a:rPr>
              <a:t>omércio, Serviços e Indústria. </a:t>
            </a:r>
          </a:p>
          <a:p>
            <a:pPr algn="just"/>
            <a:endParaRPr lang="pt-BR" sz="2200" dirty="0">
              <a:latin typeface="Century Gothic" panose="020B0502020202020204" pitchFamily="34" charset="0"/>
            </a:endParaRPr>
          </a:p>
          <a:p>
            <a:pPr algn="just"/>
            <a:endParaRPr lang="pt-BR" sz="2200" dirty="0">
              <a:latin typeface="Century Gothic" panose="020B0502020202020204" pitchFamily="34" charset="0"/>
            </a:endParaRPr>
          </a:p>
          <a:p>
            <a:pPr algn="just"/>
            <a:r>
              <a:rPr lang="pt-BR" sz="2200" dirty="0">
                <a:latin typeface="Century Gothic" panose="020B0502020202020204" pitchFamily="34" charset="0"/>
              </a:rPr>
              <a:t>Os atendimentos serão prestados </a:t>
            </a:r>
            <a:r>
              <a:rPr lang="pt-BR" sz="2200" dirty="0" smtClean="0">
                <a:latin typeface="Century Gothic" panose="020B0502020202020204" pitchFamily="34" charset="0"/>
              </a:rPr>
              <a:t>pelas seguintes entidades executoras: SENAR, SENAC e SENAI.</a:t>
            </a:r>
            <a:endParaRPr lang="pt-BR" sz="2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7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881" y="188599"/>
            <a:ext cx="11786729" cy="105683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BR" sz="40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Chamadas </a:t>
            </a:r>
            <a:r>
              <a:rPr lang="pt-BR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CREDITEC</a:t>
            </a:r>
            <a:endParaRPr lang="pt-BR" sz="4000" b="1" i="1" spc="3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14" name="Gráfico 13" descr="Gráfico de barras com tendência ascendente">
            <a:extLst>
              <a:ext uri="{FF2B5EF4-FFF2-40B4-BE49-F238E27FC236}">
                <a16:creationId xmlns="" xmlns:a16="http://schemas.microsoft.com/office/drawing/2014/main" id="{677263E1-1BF2-D643-AC01-D77983671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45888" y="231453"/>
            <a:ext cx="914400" cy="914400"/>
          </a:xfrm>
          <a:prstGeom prst="rect">
            <a:avLst/>
          </a:prstGeom>
        </p:spPr>
      </p:pic>
      <p:pic>
        <p:nvPicPr>
          <p:cNvPr id="22" name="Gráfico 21" descr="Lâmpada e engrenagem ">
            <a:extLst>
              <a:ext uri="{FF2B5EF4-FFF2-40B4-BE49-F238E27FC236}">
                <a16:creationId xmlns="" xmlns:a16="http://schemas.microsoft.com/office/drawing/2014/main" id="{017EFE20-13C5-A94E-A203-6DA2709B1B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7952" y="231453"/>
            <a:ext cx="914400" cy="914400"/>
          </a:xfrm>
          <a:prstGeom prst="rect">
            <a:avLst/>
          </a:prstGeom>
        </p:spPr>
      </p:pic>
      <p:pic>
        <p:nvPicPr>
          <p:cNvPr id="24" name="Gráfico 23" descr="Processador">
            <a:extLst>
              <a:ext uri="{FF2B5EF4-FFF2-40B4-BE49-F238E27FC236}">
                <a16:creationId xmlns="" xmlns:a16="http://schemas.microsoft.com/office/drawing/2014/main" id="{1F8E902C-CB60-494F-999D-2AF01DF0DE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11920" y="238948"/>
            <a:ext cx="914400" cy="9144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C919D6EF-DAFF-B64A-9227-4711786431C2}"/>
              </a:ext>
            </a:extLst>
          </p:cNvPr>
          <p:cNvSpPr/>
          <p:nvPr/>
        </p:nvSpPr>
        <p:spPr>
          <a:xfrm>
            <a:off x="572793" y="1521921"/>
            <a:ext cx="1083029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latin typeface="Century Gothic" panose="020B0502020202020204" pitchFamily="34" charset="0"/>
              </a:rPr>
              <a:t>Público Alvo</a:t>
            </a:r>
          </a:p>
          <a:p>
            <a:r>
              <a:rPr lang="pt-BR" sz="2400" dirty="0" smtClean="0"/>
              <a:t> </a:t>
            </a: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200" dirty="0">
                <a:latin typeface="Century Gothic" panose="020B0502020202020204" pitchFamily="34" charset="0"/>
              </a:rPr>
              <a:t>Empreendimentos (Microempresa – ME, Empresa de Pequeno Porte – EPP e Microempreendedor Individual – MEI) regularizados perante o poder público através do Cadastro Nacional de Pessoas Jurídicas (CNPJ); </a:t>
            </a:r>
            <a:endParaRPr lang="pt-BR" sz="2200" dirty="0" smtClean="0">
              <a:latin typeface="Century Gothic" panose="020B0502020202020204" pitchFamily="34" charset="0"/>
            </a:endParaRPr>
          </a:p>
          <a:p>
            <a:endParaRPr lang="pt-BR" sz="2400" dirty="0"/>
          </a:p>
          <a:p>
            <a:r>
              <a:rPr lang="pt-BR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200" dirty="0">
                <a:latin typeface="Century Gothic" panose="020B0502020202020204" pitchFamily="34" charset="0"/>
              </a:rPr>
              <a:t>Os produtores rurais que possuam inscrição estadual de produtor, número do Imóvel Rural na Receita Federal (NIRF), declaração de aptidão (DAP) ao Programa Nacional de Fortalecimento da Agricultura Familiar (Pronaf); ou Registro de Pescador.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200" dirty="0">
              <a:latin typeface="Century Gothic" panose="020B0502020202020204" pitchFamily="34" charset="0"/>
            </a:endParaRPr>
          </a:p>
          <a:p>
            <a:endParaRPr lang="pt-BR" sz="2200" dirty="0">
              <a:latin typeface="Century Gothic" panose="020B0502020202020204" pitchFamily="34" charset="0"/>
            </a:endParaRPr>
          </a:p>
          <a:p>
            <a:endParaRPr lang="pt-BR" sz="2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96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881" y="188599"/>
            <a:ext cx="11786729" cy="105683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pt-BR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 </a:t>
            </a:r>
            <a:r>
              <a:rPr lang="pt-BR" sz="38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Chamada CREDITEC </a:t>
            </a:r>
            <a:r>
              <a:rPr lang="pt-BR" sz="3800" b="1" i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I</a:t>
            </a:r>
            <a:r>
              <a:rPr lang="pt-BR" sz="3800" b="1" i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ndústria</a:t>
            </a:r>
            <a:endParaRPr lang="pt-BR" sz="3800" b="1" spc="3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14" name="Gráfico 13" descr="Gráfico de barras com tendência ascendente">
            <a:extLst>
              <a:ext uri="{FF2B5EF4-FFF2-40B4-BE49-F238E27FC236}">
                <a16:creationId xmlns="" xmlns:a16="http://schemas.microsoft.com/office/drawing/2014/main" id="{677263E1-1BF2-D643-AC01-D77983671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5888" y="231453"/>
            <a:ext cx="914400" cy="914400"/>
          </a:xfrm>
          <a:prstGeom prst="rect">
            <a:avLst/>
          </a:prstGeom>
        </p:spPr>
      </p:pic>
      <p:pic>
        <p:nvPicPr>
          <p:cNvPr id="22" name="Gráfico 21" descr="Lâmpada e engrenagem ">
            <a:extLst>
              <a:ext uri="{FF2B5EF4-FFF2-40B4-BE49-F238E27FC236}">
                <a16:creationId xmlns="" xmlns:a16="http://schemas.microsoft.com/office/drawing/2014/main" id="{017EFE20-13C5-A94E-A203-6DA2709B1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7952" y="231453"/>
            <a:ext cx="914400" cy="914400"/>
          </a:xfrm>
          <a:prstGeom prst="rect">
            <a:avLst/>
          </a:prstGeom>
        </p:spPr>
      </p:pic>
      <p:pic>
        <p:nvPicPr>
          <p:cNvPr id="24" name="Gráfico 23" descr="Processador">
            <a:extLst>
              <a:ext uri="{FF2B5EF4-FFF2-40B4-BE49-F238E27FC236}">
                <a16:creationId xmlns="" xmlns:a16="http://schemas.microsoft.com/office/drawing/2014/main" id="{1F8E902C-CB60-494F-999D-2AF01DF0DE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1920" y="238948"/>
            <a:ext cx="914400" cy="914400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="" xmlns:a16="http://schemas.microsoft.com/office/drawing/2014/main" id="{08740231-C733-B345-BA47-7008246515B3}"/>
              </a:ext>
            </a:extLst>
          </p:cNvPr>
          <p:cNvSpPr/>
          <p:nvPr/>
        </p:nvSpPr>
        <p:spPr>
          <a:xfrm>
            <a:off x="334688" y="2068433"/>
            <a:ext cx="766928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latin typeface="Century Gothic" panose="020B0502020202020204" pitchFamily="34" charset="0"/>
              </a:rPr>
              <a:t>1 MANUFATURA </a:t>
            </a:r>
            <a:r>
              <a:rPr lang="pt-BR" sz="2200" b="1" dirty="0">
                <a:latin typeface="Century Gothic" panose="020B0502020202020204" pitchFamily="34" charset="0"/>
              </a:rPr>
              <a:t>DIGITAL</a:t>
            </a:r>
          </a:p>
          <a:p>
            <a:pPr algn="just"/>
            <a:r>
              <a:rPr lang="pt-BR" sz="1600" dirty="0">
                <a:latin typeface="Century Gothic" panose="020B0502020202020204" pitchFamily="34" charset="0"/>
              </a:rPr>
              <a:t>Consiste no primeiro estágio da Indústria 4.0 com a adoção de tecnologias que promovam a conectividade dentro da fábrica. O serviço prevê a identificação de um gargalo no processo produtivo e sua melhoria por meio da digitalização, consistindo em instalação de sensor que monitore em tempo real sua produção, hardware para integração dos dados e software para o monitoramento, visando gerar ganhos de produtividade.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7367FF20-99F7-1943-A9D2-D6B8F3683801}"/>
              </a:ext>
            </a:extLst>
          </p:cNvPr>
          <p:cNvSpPr txBox="1">
            <a:spLocks/>
          </p:cNvSpPr>
          <p:nvPr/>
        </p:nvSpPr>
        <p:spPr>
          <a:xfrm>
            <a:off x="201881" y="1387884"/>
            <a:ext cx="2043778" cy="514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28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Temas</a:t>
            </a:r>
            <a:endParaRPr lang="pt-BR" sz="2800" b="1" spc="3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BFD04F1E-6DCD-E34B-AB04-FA737581EC61}"/>
              </a:ext>
            </a:extLst>
          </p:cNvPr>
          <p:cNvSpPr/>
          <p:nvPr/>
        </p:nvSpPr>
        <p:spPr>
          <a:xfrm>
            <a:off x="349697" y="4453247"/>
            <a:ext cx="763926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latin typeface="Century Gothic" panose="020B0502020202020204" pitchFamily="34" charset="0"/>
              </a:rPr>
              <a:t>2 DESENHO INDUSTRIAL &amp; PROTOTIPAÇÃO</a:t>
            </a:r>
            <a:endParaRPr lang="pt-BR" sz="2200" b="1" dirty="0">
              <a:latin typeface="Century Gothic" panose="020B0502020202020204" pitchFamily="34" charset="0"/>
            </a:endParaRPr>
          </a:p>
          <a:p>
            <a:pPr algn="just"/>
            <a:r>
              <a:rPr lang="pt-BR" sz="1600" dirty="0">
                <a:latin typeface="Century Gothic" panose="020B0502020202020204" pitchFamily="34" charset="0"/>
              </a:rPr>
              <a:t>Construção do MVP (Produto Mínimo Viável) para validar o atendimento de requisitos funcionais mínimos em ambiente laboratorial. A partir de uma demanda de construção de um MVP será viabilizado o desenho em CAD/CAM para fabricá-lo utilizando impressão em 3D ou por meio de usinagem com CNC (Controle Numérico Computadorizado).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70DD6121-C08E-B840-B870-A346D77D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6431604" y="6128687"/>
            <a:ext cx="1587218" cy="344399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="" xmlns:a16="http://schemas.microsoft.com/office/drawing/2014/main" id="{8059EE1B-F6A6-6141-8FAA-58DF7C9325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6795" y="2447999"/>
            <a:ext cx="3042104" cy="1541888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="" xmlns:a16="http://schemas.microsoft.com/office/drawing/2014/main" id="{DB63C1D0-668B-074B-893B-0AEA90CA58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23611" y="4453247"/>
            <a:ext cx="1337482" cy="13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4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881" y="188599"/>
            <a:ext cx="11786729" cy="105683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pt-BR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 </a:t>
            </a:r>
            <a:r>
              <a:rPr lang="pt-BR" sz="3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Chamada CREDITEC </a:t>
            </a:r>
            <a:r>
              <a:rPr lang="pt-BR" sz="3800" b="1" i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I</a:t>
            </a:r>
            <a:r>
              <a:rPr lang="pt-BR" sz="3800" b="1" i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ndústria</a:t>
            </a:r>
            <a:endParaRPr lang="pt-BR" sz="3800" b="1" spc="3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14" name="Gráfico 13" descr="Gráfico de barras com tendência ascendente">
            <a:extLst>
              <a:ext uri="{FF2B5EF4-FFF2-40B4-BE49-F238E27FC236}">
                <a16:creationId xmlns="" xmlns:a16="http://schemas.microsoft.com/office/drawing/2014/main" id="{677263E1-1BF2-D643-AC01-D77983671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5888" y="231453"/>
            <a:ext cx="914400" cy="914400"/>
          </a:xfrm>
          <a:prstGeom prst="rect">
            <a:avLst/>
          </a:prstGeom>
        </p:spPr>
      </p:pic>
      <p:pic>
        <p:nvPicPr>
          <p:cNvPr id="22" name="Gráfico 21" descr="Lâmpada e engrenagem ">
            <a:extLst>
              <a:ext uri="{FF2B5EF4-FFF2-40B4-BE49-F238E27FC236}">
                <a16:creationId xmlns="" xmlns:a16="http://schemas.microsoft.com/office/drawing/2014/main" id="{017EFE20-13C5-A94E-A203-6DA2709B1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7952" y="231453"/>
            <a:ext cx="914400" cy="914400"/>
          </a:xfrm>
          <a:prstGeom prst="rect">
            <a:avLst/>
          </a:prstGeom>
        </p:spPr>
      </p:pic>
      <p:pic>
        <p:nvPicPr>
          <p:cNvPr id="24" name="Gráfico 23" descr="Processador">
            <a:extLst>
              <a:ext uri="{FF2B5EF4-FFF2-40B4-BE49-F238E27FC236}">
                <a16:creationId xmlns="" xmlns:a16="http://schemas.microsoft.com/office/drawing/2014/main" id="{1F8E902C-CB60-494F-999D-2AF01DF0DE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1920" y="238948"/>
            <a:ext cx="914400" cy="914400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="" xmlns:a16="http://schemas.microsoft.com/office/drawing/2014/main" id="{08740231-C733-B345-BA47-7008246515B3}"/>
              </a:ext>
            </a:extLst>
          </p:cNvPr>
          <p:cNvSpPr/>
          <p:nvPr/>
        </p:nvSpPr>
        <p:spPr>
          <a:xfrm>
            <a:off x="334689" y="2068433"/>
            <a:ext cx="521894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latin typeface="Century Gothic" panose="020B0502020202020204" pitchFamily="34" charset="0"/>
              </a:rPr>
              <a:t>3 E-COMMERCE</a:t>
            </a:r>
            <a:endParaRPr lang="pt-BR" sz="2200" b="1" dirty="0">
              <a:latin typeface="Century Gothic" panose="020B0502020202020204" pitchFamily="34" charset="0"/>
            </a:endParaRPr>
          </a:p>
          <a:p>
            <a:pPr algn="just"/>
            <a:r>
              <a:rPr lang="pt-BR" sz="1600" dirty="0">
                <a:latin typeface="Century Gothic" panose="020B0502020202020204" pitchFamily="34" charset="0"/>
              </a:rPr>
              <a:t>Consiste em uma plataforma virtual </a:t>
            </a:r>
            <a:r>
              <a:rPr lang="pt-BR" sz="1600" dirty="0" smtClean="0">
                <a:latin typeface="Century Gothic" panose="020B0502020202020204" pitchFamily="34" charset="0"/>
              </a:rPr>
              <a:t>para a empresa,  possibilitando a divulgação dos produtos e realização de transações no ambiente online, podendo envolver desktops e </a:t>
            </a:r>
            <a:r>
              <a:rPr lang="pt-BR" sz="1600" dirty="0">
                <a:latin typeface="Century Gothic" panose="020B0502020202020204" pitchFamily="34" charset="0"/>
              </a:rPr>
              <a:t>dispositivos </a:t>
            </a:r>
            <a:r>
              <a:rPr lang="pt-BR" sz="1600" dirty="0" smtClean="0">
                <a:latin typeface="Century Gothic" panose="020B0502020202020204" pitchFamily="34" charset="0"/>
              </a:rPr>
              <a:t>mobile</a:t>
            </a:r>
            <a:endParaRPr lang="pt-BR" sz="1600" dirty="0">
              <a:latin typeface="Century Gothic" panose="020B0502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7367FF20-99F7-1943-A9D2-D6B8F3683801}"/>
              </a:ext>
            </a:extLst>
          </p:cNvPr>
          <p:cNvSpPr txBox="1">
            <a:spLocks/>
          </p:cNvSpPr>
          <p:nvPr/>
        </p:nvSpPr>
        <p:spPr>
          <a:xfrm>
            <a:off x="201881" y="1387884"/>
            <a:ext cx="1868966" cy="514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28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Temas</a:t>
            </a:r>
            <a:endParaRPr lang="pt-BR" sz="2800" b="1" spc="3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BFD04F1E-6DCD-E34B-AB04-FA737581EC61}"/>
              </a:ext>
            </a:extLst>
          </p:cNvPr>
          <p:cNvSpPr/>
          <p:nvPr/>
        </p:nvSpPr>
        <p:spPr>
          <a:xfrm>
            <a:off x="349697" y="4453247"/>
            <a:ext cx="520393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latin typeface="Century Gothic" panose="020B0502020202020204" pitchFamily="34" charset="0"/>
              </a:rPr>
              <a:t>4 MOBILE </a:t>
            </a:r>
            <a:r>
              <a:rPr lang="pt-BR" sz="2200" dirty="0">
                <a:latin typeface="Century Gothic" panose="020B0502020202020204" pitchFamily="34" charset="0"/>
              </a:rPr>
              <a:t>(</a:t>
            </a:r>
            <a:r>
              <a:rPr lang="pt-BR" sz="2200" b="1" dirty="0" smtClean="0">
                <a:latin typeface="Century Gothic" panose="020B0502020202020204" pitchFamily="34" charset="0"/>
              </a:rPr>
              <a:t>APP</a:t>
            </a:r>
            <a:r>
              <a:rPr lang="pt-BR" sz="2200" dirty="0" smtClean="0">
                <a:latin typeface="Century Gothic" panose="020B0502020202020204" pitchFamily="34" charset="0"/>
              </a:rPr>
              <a:t>)</a:t>
            </a:r>
            <a:endParaRPr lang="pt-BR" sz="2200" dirty="0">
              <a:latin typeface="Century Gothic" panose="020B0502020202020204" pitchFamily="34" charset="0"/>
            </a:endParaRPr>
          </a:p>
          <a:p>
            <a:pPr algn="just"/>
            <a:r>
              <a:rPr lang="pt-BR" sz="1600" dirty="0">
                <a:latin typeface="Century Gothic" panose="020B0502020202020204" pitchFamily="34" charset="0"/>
              </a:rPr>
              <a:t>Um aplicativo móvel ou aplicação móvel é um sistema desenvolvido para ser instalado em um dispositivo eletrônico móvel, como </a:t>
            </a:r>
            <a:r>
              <a:rPr lang="pt-BR" sz="1600" dirty="0" err="1">
                <a:latin typeface="Century Gothic" panose="020B0502020202020204" pitchFamily="34" charset="0"/>
              </a:rPr>
              <a:t>tablets</a:t>
            </a:r>
            <a:r>
              <a:rPr lang="pt-BR" sz="1600" dirty="0">
                <a:latin typeface="Century Gothic" panose="020B0502020202020204" pitchFamily="34" charset="0"/>
              </a:rPr>
              <a:t> e smartphones por meio de uma loja online, como Google </a:t>
            </a:r>
            <a:r>
              <a:rPr lang="pt-BR" sz="1600" dirty="0" smtClean="0">
                <a:latin typeface="Century Gothic" panose="020B0502020202020204" pitchFamily="34" charset="0"/>
              </a:rPr>
              <a:t>Play ou</a:t>
            </a:r>
            <a:r>
              <a:rPr lang="pt-BR" sz="1600" dirty="0">
                <a:latin typeface="Century Gothic" panose="020B0502020202020204" pitchFamily="34" charset="0"/>
              </a:rPr>
              <a:t> </a:t>
            </a:r>
            <a:r>
              <a:rPr lang="pt-BR" sz="1600" dirty="0" err="1">
                <a:latin typeface="Century Gothic" panose="020B0502020202020204" pitchFamily="34" charset="0"/>
              </a:rPr>
              <a:t>App</a:t>
            </a:r>
            <a:r>
              <a:rPr lang="pt-BR" sz="1600" dirty="0">
                <a:latin typeface="Century Gothic" panose="020B0502020202020204" pitchFamily="34" charset="0"/>
              </a:rPr>
              <a:t> </a:t>
            </a:r>
            <a:r>
              <a:rPr lang="pt-BR" sz="1600" dirty="0" err="1" smtClean="0">
                <a:latin typeface="Century Gothic" panose="020B0502020202020204" pitchFamily="34" charset="0"/>
              </a:rPr>
              <a:t>Store</a:t>
            </a:r>
            <a:r>
              <a:rPr lang="pt-BR" sz="1600" dirty="0" smtClean="0">
                <a:latin typeface="Century Gothic" panose="020B0502020202020204" pitchFamily="34" charset="0"/>
              </a:rPr>
              <a:t>. </a:t>
            </a:r>
            <a:endParaRPr lang="pt-BR" sz="1600" dirty="0">
              <a:latin typeface="Century Gothic" panose="020B05020202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59BB59D6-466B-954E-83C5-94F72D6661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6637" y="2154838"/>
            <a:ext cx="1431430" cy="143143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FF781726-70ED-0941-9DD5-D975DDB132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3145" y="3913253"/>
            <a:ext cx="1758414" cy="175841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70DD6121-C08E-B840-B870-A346D77DE4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6431604" y="6115240"/>
            <a:ext cx="1587218" cy="34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7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881" y="188599"/>
            <a:ext cx="11786729" cy="105683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pt-BR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 </a:t>
            </a:r>
            <a:r>
              <a:rPr lang="pt-BR" sz="3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Chamada CREDITEC </a:t>
            </a:r>
            <a:r>
              <a:rPr lang="pt-BR" sz="3800" b="1" i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I</a:t>
            </a:r>
            <a:r>
              <a:rPr lang="pt-BR" sz="3800" b="1" i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ndústria</a:t>
            </a:r>
            <a:endParaRPr lang="pt-BR" sz="3800" b="1" spc="3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14" name="Gráfico 13" descr="Gráfico de barras com tendência ascendente">
            <a:extLst>
              <a:ext uri="{FF2B5EF4-FFF2-40B4-BE49-F238E27FC236}">
                <a16:creationId xmlns="" xmlns:a16="http://schemas.microsoft.com/office/drawing/2014/main" id="{677263E1-1BF2-D643-AC01-D77983671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5888" y="231453"/>
            <a:ext cx="914400" cy="914400"/>
          </a:xfrm>
          <a:prstGeom prst="rect">
            <a:avLst/>
          </a:prstGeom>
        </p:spPr>
      </p:pic>
      <p:pic>
        <p:nvPicPr>
          <p:cNvPr id="22" name="Gráfico 21" descr="Lâmpada e engrenagem ">
            <a:extLst>
              <a:ext uri="{FF2B5EF4-FFF2-40B4-BE49-F238E27FC236}">
                <a16:creationId xmlns="" xmlns:a16="http://schemas.microsoft.com/office/drawing/2014/main" id="{017EFE20-13C5-A94E-A203-6DA2709B1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7952" y="231453"/>
            <a:ext cx="914400" cy="914400"/>
          </a:xfrm>
          <a:prstGeom prst="rect">
            <a:avLst/>
          </a:prstGeom>
        </p:spPr>
      </p:pic>
      <p:pic>
        <p:nvPicPr>
          <p:cNvPr id="24" name="Gráfico 23" descr="Processador">
            <a:extLst>
              <a:ext uri="{FF2B5EF4-FFF2-40B4-BE49-F238E27FC236}">
                <a16:creationId xmlns="" xmlns:a16="http://schemas.microsoft.com/office/drawing/2014/main" id="{1F8E902C-CB60-494F-999D-2AF01DF0DE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1920" y="238948"/>
            <a:ext cx="914400" cy="9144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7367FF20-99F7-1943-A9D2-D6B8F3683801}"/>
              </a:ext>
            </a:extLst>
          </p:cNvPr>
          <p:cNvSpPr txBox="1">
            <a:spLocks/>
          </p:cNvSpPr>
          <p:nvPr/>
        </p:nvSpPr>
        <p:spPr>
          <a:xfrm>
            <a:off x="201881" y="1387884"/>
            <a:ext cx="4679401" cy="514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Estrutura </a:t>
            </a:r>
            <a:r>
              <a:rPr lang="pt-BR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Financeira</a:t>
            </a:r>
          </a:p>
        </p:txBody>
      </p:sp>
      <p:sp>
        <p:nvSpPr>
          <p:cNvPr id="30" name="Pizza 29">
            <a:extLst>
              <a:ext uri="{FF2B5EF4-FFF2-40B4-BE49-F238E27FC236}">
                <a16:creationId xmlns:a16="http://schemas.microsoft.com/office/drawing/2014/main" xmlns="" id="{D86217FE-EE22-CE42-8332-02074A311AD2}"/>
              </a:ext>
            </a:extLst>
          </p:cNvPr>
          <p:cNvSpPr/>
          <p:nvPr/>
        </p:nvSpPr>
        <p:spPr>
          <a:xfrm>
            <a:off x="2518532" y="3097388"/>
            <a:ext cx="2088000" cy="2088000"/>
          </a:xfrm>
          <a:prstGeom prst="pie">
            <a:avLst>
              <a:gd name="adj1" fmla="val 20349048"/>
              <a:gd name="adj2" fmla="val 1620000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Pizza 30">
            <a:extLst>
              <a:ext uri="{FF2B5EF4-FFF2-40B4-BE49-F238E27FC236}">
                <a16:creationId xmlns:a16="http://schemas.microsoft.com/office/drawing/2014/main" xmlns="" id="{3601130C-FFC7-5F46-BC43-68EDF83DB8F7}"/>
              </a:ext>
            </a:extLst>
          </p:cNvPr>
          <p:cNvSpPr/>
          <p:nvPr/>
        </p:nvSpPr>
        <p:spPr>
          <a:xfrm rot="219793">
            <a:off x="2583101" y="3008754"/>
            <a:ext cx="2088000" cy="2088000"/>
          </a:xfrm>
          <a:prstGeom prst="pie">
            <a:avLst>
              <a:gd name="adj1" fmla="val 16181065"/>
              <a:gd name="adj2" fmla="val 2004776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F9082FC5-9F87-2947-AB71-CEB9BE400195}"/>
              </a:ext>
            </a:extLst>
          </p:cNvPr>
          <p:cNvSpPr/>
          <p:nvPr/>
        </p:nvSpPr>
        <p:spPr>
          <a:xfrm>
            <a:off x="1561896" y="5246319"/>
            <a:ext cx="1747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 err="1">
                <a:latin typeface="Century Gothic" panose="020B0502020202020204" pitchFamily="34" charset="0"/>
              </a:rPr>
              <a:t>R</a:t>
            </a:r>
            <a:r>
              <a:rPr lang="pt-BR" b="1" dirty="0">
                <a:latin typeface="Century Gothic" panose="020B0502020202020204" pitchFamily="34" charset="0"/>
              </a:rPr>
              <a:t>$ 504.000,00</a:t>
            </a:r>
          </a:p>
          <a:p>
            <a:pPr algn="r"/>
            <a:r>
              <a:rPr lang="pt-BR" b="1" dirty="0">
                <a:latin typeface="Century Gothic" panose="020B0502020202020204" pitchFamily="34" charset="0"/>
              </a:rPr>
              <a:t>70% SEBRAE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xmlns="" id="{8E8E13DC-B4BD-2B42-B91B-B7DD91FB8CBF}"/>
              </a:ext>
            </a:extLst>
          </p:cNvPr>
          <p:cNvSpPr/>
          <p:nvPr/>
        </p:nvSpPr>
        <p:spPr>
          <a:xfrm>
            <a:off x="4765690" y="2667108"/>
            <a:ext cx="1747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err="1">
                <a:latin typeface="Century Gothic" panose="020B0502020202020204" pitchFamily="34" charset="0"/>
              </a:rPr>
              <a:t>R</a:t>
            </a:r>
            <a:r>
              <a:rPr lang="pt-BR" b="1" dirty="0">
                <a:latin typeface="Century Gothic" panose="020B0502020202020204" pitchFamily="34" charset="0"/>
              </a:rPr>
              <a:t>$ 216.000,00</a:t>
            </a:r>
          </a:p>
          <a:p>
            <a:r>
              <a:rPr lang="pt-BR" b="1" dirty="0">
                <a:latin typeface="Century Gothic" panose="020B0502020202020204" pitchFamily="34" charset="0"/>
              </a:rPr>
              <a:t>30% MPE</a:t>
            </a:r>
          </a:p>
        </p:txBody>
      </p:sp>
      <p:cxnSp>
        <p:nvCxnSpPr>
          <p:cNvPr id="34" name="Conector Angulado 8">
            <a:extLst>
              <a:ext uri="{FF2B5EF4-FFF2-40B4-BE49-F238E27FC236}">
                <a16:creationId xmlns:a16="http://schemas.microsoft.com/office/drawing/2014/main" xmlns="" id="{2EBC2386-1446-9347-845E-D3F74F70A844}"/>
              </a:ext>
            </a:extLst>
          </p:cNvPr>
          <p:cNvCxnSpPr>
            <a:stCxn id="30" idx="1"/>
            <a:endCxn id="32" idx="3"/>
          </p:cNvCxnSpPr>
          <p:nvPr/>
        </p:nvCxnSpPr>
        <p:spPr>
          <a:xfrm rot="5400000">
            <a:off x="3244153" y="5251105"/>
            <a:ext cx="384097" cy="252662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do 19">
            <a:extLst>
              <a:ext uri="{FF2B5EF4-FFF2-40B4-BE49-F238E27FC236}">
                <a16:creationId xmlns:a16="http://schemas.microsoft.com/office/drawing/2014/main" xmlns="" id="{D0CF93B6-B3B5-7740-9A88-6352EA1C2790}"/>
              </a:ext>
            </a:extLst>
          </p:cNvPr>
          <p:cNvCxnSpPr>
            <a:cxnSpLocks/>
          </p:cNvCxnSpPr>
          <p:nvPr/>
        </p:nvCxnSpPr>
        <p:spPr>
          <a:xfrm rot="10800000" flipV="1">
            <a:off x="4356618" y="2990273"/>
            <a:ext cx="421104" cy="323165"/>
          </a:xfrm>
          <a:prstGeom prst="bentConnector3">
            <a:avLst>
              <a:gd name="adj1" fmla="val 27143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>
            <a:extLst>
              <a:ext uri="{FF2B5EF4-FFF2-40B4-BE49-F238E27FC236}">
                <a16:creationId xmlns:a16="http://schemas.microsoft.com/office/drawing/2014/main" xmlns="" id="{97386AB1-3245-F54B-AD3D-2EAA69D5151B}"/>
              </a:ext>
            </a:extLst>
          </p:cNvPr>
          <p:cNvSpPr/>
          <p:nvPr/>
        </p:nvSpPr>
        <p:spPr>
          <a:xfrm>
            <a:off x="4606532" y="5338592"/>
            <a:ext cx="1925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err="1">
                <a:latin typeface="Century Gothic" panose="020B0502020202020204" pitchFamily="34" charset="0"/>
              </a:rPr>
              <a:t>R</a:t>
            </a:r>
            <a:r>
              <a:rPr lang="pt-BR" b="1" dirty="0">
                <a:latin typeface="Century Gothic" panose="020B0502020202020204" pitchFamily="34" charset="0"/>
              </a:rPr>
              <a:t>$ 720.000,00</a:t>
            </a:r>
          </a:p>
          <a:p>
            <a:r>
              <a:rPr lang="pt-BR" b="1" dirty="0">
                <a:solidFill>
                  <a:srgbClr val="0070C0"/>
                </a:solidFill>
                <a:latin typeface="Century Gothic" panose="020B0502020202020204" pitchFamily="34" charset="0"/>
              </a:rPr>
              <a:t>Montante Total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70DD6121-C08E-B840-B870-A346D77D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6431604" y="6115240"/>
            <a:ext cx="1587218" cy="34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3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881" y="188599"/>
            <a:ext cx="11786729" cy="105683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pt-BR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 Chamada </a:t>
            </a:r>
            <a:r>
              <a:rPr lang="pt-BR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CREDITEC </a:t>
            </a:r>
            <a:r>
              <a:rPr lang="pt-BR" sz="3500" b="1" i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indústria</a:t>
            </a:r>
            <a:endParaRPr lang="pt-BR" sz="3500" b="1" spc="3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14" name="Gráfico 13" descr="Gráfico de barras com tendência ascendente">
            <a:extLst>
              <a:ext uri="{FF2B5EF4-FFF2-40B4-BE49-F238E27FC236}">
                <a16:creationId xmlns:a16="http://schemas.microsoft.com/office/drawing/2014/main" xmlns="" id="{677263E1-1BF2-D643-AC01-D77983671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945888" y="231453"/>
            <a:ext cx="914400" cy="914400"/>
          </a:xfrm>
          <a:prstGeom prst="rect">
            <a:avLst/>
          </a:prstGeom>
        </p:spPr>
      </p:pic>
      <p:pic>
        <p:nvPicPr>
          <p:cNvPr id="22" name="Gráfico 21" descr="Lâmpada e engrenagem ">
            <a:extLst>
              <a:ext uri="{FF2B5EF4-FFF2-40B4-BE49-F238E27FC236}">
                <a16:creationId xmlns:a16="http://schemas.microsoft.com/office/drawing/2014/main" xmlns="" id="{017EFE20-13C5-A94E-A203-6DA2709B1B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077952" y="231453"/>
            <a:ext cx="914400" cy="914400"/>
          </a:xfrm>
          <a:prstGeom prst="rect">
            <a:avLst/>
          </a:prstGeom>
        </p:spPr>
      </p:pic>
      <p:pic>
        <p:nvPicPr>
          <p:cNvPr id="24" name="Gráfico 23" descr="Processador">
            <a:extLst>
              <a:ext uri="{FF2B5EF4-FFF2-40B4-BE49-F238E27FC236}">
                <a16:creationId xmlns:a16="http://schemas.microsoft.com/office/drawing/2014/main" xmlns="" id="{1F8E902C-CB60-494F-999D-2AF01DF0DE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11920" y="238948"/>
            <a:ext cx="914400" cy="9144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7367FF20-99F7-1943-A9D2-D6B8F3683801}"/>
              </a:ext>
            </a:extLst>
          </p:cNvPr>
          <p:cNvSpPr txBox="1">
            <a:spLocks/>
          </p:cNvSpPr>
          <p:nvPr/>
        </p:nvSpPr>
        <p:spPr>
          <a:xfrm>
            <a:off x="201881" y="1387884"/>
            <a:ext cx="6343298" cy="514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28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Tema </a:t>
            </a:r>
            <a:r>
              <a:rPr lang="pt-BR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e Estrutura Financeira</a:t>
            </a:r>
          </a:p>
        </p:txBody>
      </p:sp>
      <p:sp>
        <p:nvSpPr>
          <p:cNvPr id="5" name="Pizza 4">
            <a:extLst>
              <a:ext uri="{FF2B5EF4-FFF2-40B4-BE49-F238E27FC236}">
                <a16:creationId xmlns:a16="http://schemas.microsoft.com/office/drawing/2014/main" xmlns="" id="{D86217FE-EE22-CE42-8332-02074A311AD2}"/>
              </a:ext>
            </a:extLst>
          </p:cNvPr>
          <p:cNvSpPr/>
          <p:nvPr/>
        </p:nvSpPr>
        <p:spPr>
          <a:xfrm>
            <a:off x="7709098" y="2658089"/>
            <a:ext cx="2088000" cy="2088000"/>
          </a:xfrm>
          <a:prstGeom prst="pie">
            <a:avLst>
              <a:gd name="adj1" fmla="val 20349048"/>
              <a:gd name="adj2" fmla="val 1620000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Pizza 14">
            <a:extLst>
              <a:ext uri="{FF2B5EF4-FFF2-40B4-BE49-F238E27FC236}">
                <a16:creationId xmlns:a16="http://schemas.microsoft.com/office/drawing/2014/main" xmlns="" id="{3601130C-FFC7-5F46-BC43-68EDF83DB8F7}"/>
              </a:ext>
            </a:extLst>
          </p:cNvPr>
          <p:cNvSpPr/>
          <p:nvPr/>
        </p:nvSpPr>
        <p:spPr>
          <a:xfrm rot="219793">
            <a:off x="7773667" y="2569455"/>
            <a:ext cx="2088000" cy="2088000"/>
          </a:xfrm>
          <a:prstGeom prst="pie">
            <a:avLst>
              <a:gd name="adj1" fmla="val 16181065"/>
              <a:gd name="adj2" fmla="val 2004776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F9082FC5-9F87-2947-AB71-CEB9BE400195}"/>
              </a:ext>
            </a:extLst>
          </p:cNvPr>
          <p:cNvSpPr/>
          <p:nvPr/>
        </p:nvSpPr>
        <p:spPr>
          <a:xfrm>
            <a:off x="6752462" y="4807020"/>
            <a:ext cx="1747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latin typeface="Century Gothic" panose="020B0502020202020204" pitchFamily="34" charset="0"/>
              </a:rPr>
              <a:t>R$ </a:t>
            </a:r>
            <a:r>
              <a:rPr lang="pt-BR" b="1" dirty="0" smtClean="0">
                <a:latin typeface="Century Gothic" panose="020B0502020202020204" pitchFamily="34" charset="0"/>
              </a:rPr>
              <a:t>140.000,00</a:t>
            </a:r>
            <a:endParaRPr lang="pt-BR" b="1" dirty="0">
              <a:latin typeface="Century Gothic" panose="020B0502020202020204" pitchFamily="34" charset="0"/>
            </a:endParaRPr>
          </a:p>
          <a:p>
            <a:pPr algn="r"/>
            <a:r>
              <a:rPr lang="pt-BR" b="1" dirty="0">
                <a:latin typeface="Century Gothic" panose="020B0502020202020204" pitchFamily="34" charset="0"/>
              </a:rPr>
              <a:t>70% SEBRAE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8E8E13DC-B4BD-2B42-B91B-B7DD91FB8CBF}"/>
              </a:ext>
            </a:extLst>
          </p:cNvPr>
          <p:cNvSpPr/>
          <p:nvPr/>
        </p:nvSpPr>
        <p:spPr>
          <a:xfrm>
            <a:off x="9956256" y="2227809"/>
            <a:ext cx="1747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</a:rPr>
              <a:t>R$ </a:t>
            </a:r>
            <a:r>
              <a:rPr lang="pt-BR" b="1" dirty="0" smtClean="0">
                <a:latin typeface="Century Gothic" panose="020B0502020202020204" pitchFamily="34" charset="0"/>
              </a:rPr>
              <a:t>60.000,00</a:t>
            </a:r>
            <a:endParaRPr lang="pt-BR" b="1" dirty="0">
              <a:latin typeface="Century Gothic" panose="020B0502020202020204" pitchFamily="34" charset="0"/>
            </a:endParaRPr>
          </a:p>
          <a:p>
            <a:r>
              <a:rPr lang="pt-BR" b="1" dirty="0">
                <a:latin typeface="Century Gothic" panose="020B0502020202020204" pitchFamily="34" charset="0"/>
              </a:rPr>
              <a:t>30% MPE</a:t>
            </a:r>
          </a:p>
        </p:txBody>
      </p:sp>
      <p:cxnSp>
        <p:nvCxnSpPr>
          <p:cNvPr id="9" name="Conector Angulado 8">
            <a:extLst>
              <a:ext uri="{FF2B5EF4-FFF2-40B4-BE49-F238E27FC236}">
                <a16:creationId xmlns:a16="http://schemas.microsoft.com/office/drawing/2014/main" xmlns="" id="{2EBC2386-1446-9347-845E-D3F74F70A844}"/>
              </a:ext>
            </a:extLst>
          </p:cNvPr>
          <p:cNvCxnSpPr>
            <a:stCxn id="5" idx="1"/>
            <a:endCxn id="17" idx="3"/>
          </p:cNvCxnSpPr>
          <p:nvPr/>
        </p:nvCxnSpPr>
        <p:spPr>
          <a:xfrm rot="5400000">
            <a:off x="8434719" y="4811806"/>
            <a:ext cx="384097" cy="252662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>
            <a:extLst>
              <a:ext uri="{FF2B5EF4-FFF2-40B4-BE49-F238E27FC236}">
                <a16:creationId xmlns:a16="http://schemas.microsoft.com/office/drawing/2014/main" xmlns="" id="{D0CF93B6-B3B5-7740-9A88-6352EA1C2790}"/>
              </a:ext>
            </a:extLst>
          </p:cNvPr>
          <p:cNvCxnSpPr>
            <a:cxnSpLocks/>
          </p:cNvCxnSpPr>
          <p:nvPr/>
        </p:nvCxnSpPr>
        <p:spPr>
          <a:xfrm rot="10800000" flipV="1">
            <a:off x="9547184" y="2550974"/>
            <a:ext cx="421104" cy="323165"/>
          </a:xfrm>
          <a:prstGeom prst="bentConnector3">
            <a:avLst>
              <a:gd name="adj1" fmla="val 27143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ítulo 1"/>
          <p:cNvSpPr txBox="1">
            <a:spLocks/>
          </p:cNvSpPr>
          <p:nvPr/>
        </p:nvSpPr>
        <p:spPr>
          <a:xfrm>
            <a:off x="201881" y="188599"/>
            <a:ext cx="11786729" cy="10568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Chamada CREDITEC </a:t>
            </a:r>
            <a:r>
              <a:rPr lang="pt-BR" sz="3800" b="1" i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A</a:t>
            </a:r>
            <a:r>
              <a:rPr lang="pt-BR" sz="3800" b="1" i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gronegócios</a:t>
            </a:r>
            <a:endParaRPr lang="pt-BR" sz="3800" b="1" i="1" spc="3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27" name="Gráfico 13" descr="Gráfico de barras com tendência ascendente">
            <a:extLst>
              <a:ext uri="{FF2B5EF4-FFF2-40B4-BE49-F238E27FC236}">
                <a16:creationId xmlns:a16="http://schemas.microsoft.com/office/drawing/2014/main" xmlns="" id="{677263E1-1BF2-D643-AC01-D77983671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011790" y="238948"/>
            <a:ext cx="914400" cy="914400"/>
          </a:xfrm>
          <a:prstGeom prst="rect">
            <a:avLst/>
          </a:prstGeom>
        </p:spPr>
      </p:pic>
      <p:pic>
        <p:nvPicPr>
          <p:cNvPr id="28" name="Gráfico 21" descr="Lâmpada e engrenagem ">
            <a:extLst>
              <a:ext uri="{FF2B5EF4-FFF2-40B4-BE49-F238E27FC236}">
                <a16:creationId xmlns:a16="http://schemas.microsoft.com/office/drawing/2014/main" xmlns="" id="{017EFE20-13C5-A94E-A203-6DA2709B1B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285779" y="238948"/>
            <a:ext cx="914400" cy="914400"/>
          </a:xfrm>
          <a:prstGeom prst="rect">
            <a:avLst/>
          </a:prstGeom>
        </p:spPr>
      </p:pic>
      <p:pic>
        <p:nvPicPr>
          <p:cNvPr id="29" name="Gráfico 23" descr="Processador">
            <a:extLst>
              <a:ext uri="{FF2B5EF4-FFF2-40B4-BE49-F238E27FC236}">
                <a16:creationId xmlns:a16="http://schemas.microsoft.com/office/drawing/2014/main" xmlns="" id="{1F8E902C-CB60-494F-999D-2AF01DF0DE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200179" y="238948"/>
            <a:ext cx="914400" cy="914400"/>
          </a:xfrm>
          <a:prstGeom prst="rect">
            <a:avLst/>
          </a:prstGeom>
        </p:spPr>
      </p:pic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97386AB1-3245-F54B-AD3D-2EAA69D5151B}"/>
              </a:ext>
            </a:extLst>
          </p:cNvPr>
          <p:cNvSpPr/>
          <p:nvPr/>
        </p:nvSpPr>
        <p:spPr>
          <a:xfrm>
            <a:off x="9970499" y="4286827"/>
            <a:ext cx="19250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</a:rPr>
              <a:t>R$</a:t>
            </a:r>
            <a:r>
              <a:rPr lang="pt-BR" sz="2000" b="1" dirty="0">
                <a:latin typeface="Century Gothic" panose="020B0502020202020204" pitchFamily="34" charset="0"/>
              </a:rPr>
              <a:t> </a:t>
            </a:r>
            <a:r>
              <a:rPr lang="pt-BR" b="1" dirty="0">
                <a:latin typeface="Century Gothic" panose="020B0502020202020204" pitchFamily="34" charset="0"/>
              </a:rPr>
              <a:t>2</a:t>
            </a:r>
            <a:r>
              <a:rPr lang="pt-BR" b="1" dirty="0" smtClean="0">
                <a:latin typeface="Century Gothic" panose="020B0502020202020204" pitchFamily="34" charset="0"/>
              </a:rPr>
              <a:t>00.000,00</a:t>
            </a:r>
            <a:endParaRPr lang="pt-BR" b="1" dirty="0">
              <a:latin typeface="Century Gothic" panose="020B0502020202020204" pitchFamily="34" charset="0"/>
            </a:endParaRPr>
          </a:p>
          <a:p>
            <a:r>
              <a:rPr lang="pt-BR" b="1" dirty="0">
                <a:solidFill>
                  <a:srgbClr val="0070C0"/>
                </a:solidFill>
                <a:latin typeface="Century Gothic" panose="020B0502020202020204" pitchFamily="34" charset="0"/>
              </a:rPr>
              <a:t>Montante Total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="" xmlns:a16="http://schemas.microsoft.com/office/drawing/2014/main" id="{08740231-C733-B345-BA47-7008246515B3}"/>
              </a:ext>
            </a:extLst>
          </p:cNvPr>
          <p:cNvSpPr/>
          <p:nvPr/>
        </p:nvSpPr>
        <p:spPr>
          <a:xfrm>
            <a:off x="334689" y="2483308"/>
            <a:ext cx="62104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latin typeface="Century Gothic" panose="020B0502020202020204" pitchFamily="34" charset="0"/>
              </a:rPr>
              <a:t>CADASTRO AMBIENTAL RURAL - CAR</a:t>
            </a:r>
            <a:endParaRPr lang="pt-BR" sz="2200" b="1" dirty="0">
              <a:latin typeface="Century Gothic" panose="020B0502020202020204" pitchFamily="34" charset="0"/>
            </a:endParaRPr>
          </a:p>
          <a:p>
            <a:pPr algn="just"/>
            <a:r>
              <a:rPr lang="pt-BR" sz="1600" dirty="0" smtClean="0">
                <a:latin typeface="Century Gothic" panose="020B0502020202020204" pitchFamily="34" charset="0"/>
              </a:rPr>
              <a:t>CAR é o registro </a:t>
            </a:r>
            <a:r>
              <a:rPr lang="pt-BR" sz="1600" dirty="0">
                <a:latin typeface="Century Gothic" panose="020B0502020202020204" pitchFamily="34" charset="0"/>
              </a:rPr>
              <a:t>público eletrônico das informações ambientais dos imóveis rurais com objetivo de viabilizar controle, monitoramento ambiental, facilitação dos processos de licenciamento, gestão integrada dos territórios e acompanhamento dos ativos ambientais das </a:t>
            </a:r>
            <a:r>
              <a:rPr lang="pt-BR" sz="1600" dirty="0" smtClean="0">
                <a:latin typeface="Century Gothic" panose="020B0502020202020204" pitchFamily="34" charset="0"/>
              </a:rPr>
              <a:t>propriedades. O atendimento consiste no levantamento de dados do empreendimento, identificação dos documentos e serviços necessários ao registro do imóvel rural, bem como sua elaboração, caso a empresa não possua e cadastramento no sistema</a:t>
            </a:r>
            <a:r>
              <a:rPr lang="pt-BR" sz="1600" dirty="0"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pt-BR" sz="1600" dirty="0">
              <a:latin typeface="Century Gothic" panose="020B0502020202020204" pitchFamily="34" charset="0"/>
            </a:endParaRPr>
          </a:p>
        </p:txBody>
      </p:sp>
      <p:pic>
        <p:nvPicPr>
          <p:cNvPr id="25" name="Picture 2" descr="Resultado de imagem para logomarca senar c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543" y="5832865"/>
            <a:ext cx="1437734" cy="97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881" y="188599"/>
            <a:ext cx="11786729" cy="105683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pt-BR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 Chamada </a:t>
            </a:r>
            <a:r>
              <a:rPr lang="pt-BR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CREDITEC </a:t>
            </a:r>
            <a:r>
              <a:rPr lang="pt-BR" sz="3500" b="1" i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indústria</a:t>
            </a:r>
            <a:endParaRPr lang="pt-BR" sz="3500" b="1" spc="3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14" name="Gráfico 13" descr="Gráfico de barras com tendência ascendente">
            <a:extLst>
              <a:ext uri="{FF2B5EF4-FFF2-40B4-BE49-F238E27FC236}">
                <a16:creationId xmlns:a16="http://schemas.microsoft.com/office/drawing/2014/main" xmlns="" id="{677263E1-1BF2-D643-AC01-D77983671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945888" y="231453"/>
            <a:ext cx="914400" cy="914400"/>
          </a:xfrm>
          <a:prstGeom prst="rect">
            <a:avLst/>
          </a:prstGeom>
        </p:spPr>
      </p:pic>
      <p:pic>
        <p:nvPicPr>
          <p:cNvPr id="22" name="Gráfico 21" descr="Lâmpada e engrenagem ">
            <a:extLst>
              <a:ext uri="{FF2B5EF4-FFF2-40B4-BE49-F238E27FC236}">
                <a16:creationId xmlns:a16="http://schemas.microsoft.com/office/drawing/2014/main" xmlns="" id="{017EFE20-13C5-A94E-A203-6DA2709B1B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077952" y="231453"/>
            <a:ext cx="914400" cy="914400"/>
          </a:xfrm>
          <a:prstGeom prst="rect">
            <a:avLst/>
          </a:prstGeom>
        </p:spPr>
      </p:pic>
      <p:pic>
        <p:nvPicPr>
          <p:cNvPr id="24" name="Gráfico 23" descr="Processador">
            <a:extLst>
              <a:ext uri="{FF2B5EF4-FFF2-40B4-BE49-F238E27FC236}">
                <a16:creationId xmlns:a16="http://schemas.microsoft.com/office/drawing/2014/main" xmlns="" id="{1F8E902C-CB60-494F-999D-2AF01DF0DE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11920" y="238948"/>
            <a:ext cx="914400" cy="914400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xmlns="" id="{08740231-C733-B345-BA47-7008246515B3}"/>
              </a:ext>
            </a:extLst>
          </p:cNvPr>
          <p:cNvSpPr/>
          <p:nvPr/>
        </p:nvSpPr>
        <p:spPr>
          <a:xfrm>
            <a:off x="357483" y="2225395"/>
            <a:ext cx="633040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latin typeface="Century Gothic" panose="020B0502020202020204" pitchFamily="34" charset="0"/>
              </a:rPr>
              <a:t>MELHORIA DOS PROCESSOS DE PRODUÇÃO EM EMPRESAS DE COMÉRCIO E SERVIÇOS DE ALIMENTAÇÃO</a:t>
            </a:r>
          </a:p>
          <a:p>
            <a:pPr algn="just"/>
            <a:r>
              <a:rPr lang="pt-BR" sz="1600" dirty="0" smtClean="0">
                <a:latin typeface="Century Gothic" panose="020B0502020202020204" pitchFamily="34" charset="0"/>
              </a:rPr>
              <a:t>Implantação de ferramentas para padronização e controle de perdas no porcionamento;</a:t>
            </a:r>
          </a:p>
          <a:p>
            <a:pPr algn="just"/>
            <a:r>
              <a:rPr lang="pt-BR" sz="1600" dirty="0" smtClean="0">
                <a:latin typeface="Century Gothic" panose="020B0502020202020204" pitchFamily="34" charset="0"/>
              </a:rPr>
              <a:t>Elaboração de fichas técnicas para comércio e serviços de alimentação;</a:t>
            </a:r>
          </a:p>
          <a:p>
            <a:pPr algn="just"/>
            <a:r>
              <a:rPr lang="pt-BR" sz="1600" dirty="0" smtClean="0">
                <a:latin typeface="Century Gothic" panose="020B0502020202020204" pitchFamily="34" charset="0"/>
              </a:rPr>
              <a:t>Análise operacional da produção de alimentos</a:t>
            </a:r>
            <a:endParaRPr lang="pt-BR" sz="1600" dirty="0">
              <a:latin typeface="Century Gothic" panose="020B0502020202020204" pitchFamily="34" charset="0"/>
            </a:endParaRPr>
          </a:p>
          <a:p>
            <a:pPr algn="just"/>
            <a:endParaRPr lang="pt-BR" sz="2200" b="1" dirty="0" smtClean="0">
              <a:latin typeface="Century Gothic" panose="020B0502020202020204" pitchFamily="34" charset="0"/>
            </a:endParaRPr>
          </a:p>
          <a:p>
            <a:pPr algn="just"/>
            <a:endParaRPr lang="pt-BR" sz="2200" b="1" dirty="0">
              <a:latin typeface="Century Gothic" panose="020B0502020202020204" pitchFamily="34" charset="0"/>
            </a:endParaRPr>
          </a:p>
          <a:p>
            <a:pPr algn="just"/>
            <a:endParaRPr lang="pt-BR" sz="2200" b="1" dirty="0" smtClean="0">
              <a:latin typeface="Century Gothic" panose="020B0502020202020204" pitchFamily="34" charset="0"/>
            </a:endParaRPr>
          </a:p>
          <a:p>
            <a:pPr algn="just"/>
            <a:endParaRPr lang="pt-BR" sz="2200" b="1" dirty="0">
              <a:latin typeface="Century Gothic" panose="020B0502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7367FF20-99F7-1943-A9D2-D6B8F3683801}"/>
              </a:ext>
            </a:extLst>
          </p:cNvPr>
          <p:cNvSpPr txBox="1">
            <a:spLocks/>
          </p:cNvSpPr>
          <p:nvPr/>
        </p:nvSpPr>
        <p:spPr>
          <a:xfrm>
            <a:off x="201881" y="1387884"/>
            <a:ext cx="6343298" cy="514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Temas e Estrutura Financeira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BFD04F1E-6DCD-E34B-AB04-FA737581EC61}"/>
              </a:ext>
            </a:extLst>
          </p:cNvPr>
          <p:cNvSpPr/>
          <p:nvPr/>
        </p:nvSpPr>
        <p:spPr>
          <a:xfrm>
            <a:off x="364708" y="4559549"/>
            <a:ext cx="618047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latin typeface="Century Gothic" panose="020B0502020202020204" pitchFamily="34" charset="0"/>
              </a:rPr>
              <a:t>CONTROLE DA QUALIDADE E REQUISITOS LEGAIS</a:t>
            </a:r>
          </a:p>
          <a:p>
            <a:pPr algn="just"/>
            <a:r>
              <a:rPr lang="pt-BR" sz="1600" dirty="0" smtClean="0">
                <a:latin typeface="Century Gothic" panose="020B0502020202020204" pitchFamily="34" charset="0"/>
              </a:rPr>
              <a:t>Implantação das boas práticas na manipulação de alimentos;</a:t>
            </a:r>
          </a:p>
          <a:p>
            <a:pPr algn="just"/>
            <a:r>
              <a:rPr lang="pt-BR" sz="1600" dirty="0" smtClean="0">
                <a:latin typeface="Century Gothic" panose="020B0502020202020204" pitchFamily="34" charset="0"/>
              </a:rPr>
              <a:t>Implantação dos processos de biossegurança para o segmento de saúde e beleza.</a:t>
            </a:r>
            <a:endParaRPr lang="pt-BR" sz="1600" dirty="0">
              <a:latin typeface="Century Gothic" panose="020B0502020202020204" pitchFamily="34" charset="0"/>
            </a:endParaRPr>
          </a:p>
          <a:p>
            <a:pPr algn="just"/>
            <a:r>
              <a:rPr lang="pt-BR" sz="1600" dirty="0"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5" name="Pizza 4">
            <a:extLst>
              <a:ext uri="{FF2B5EF4-FFF2-40B4-BE49-F238E27FC236}">
                <a16:creationId xmlns:a16="http://schemas.microsoft.com/office/drawing/2014/main" xmlns="" id="{D86217FE-EE22-CE42-8332-02074A311AD2}"/>
              </a:ext>
            </a:extLst>
          </p:cNvPr>
          <p:cNvSpPr/>
          <p:nvPr/>
        </p:nvSpPr>
        <p:spPr>
          <a:xfrm>
            <a:off x="7709098" y="2658089"/>
            <a:ext cx="2088000" cy="2088000"/>
          </a:xfrm>
          <a:prstGeom prst="pie">
            <a:avLst>
              <a:gd name="adj1" fmla="val 20349048"/>
              <a:gd name="adj2" fmla="val 1620000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Pizza 14">
            <a:extLst>
              <a:ext uri="{FF2B5EF4-FFF2-40B4-BE49-F238E27FC236}">
                <a16:creationId xmlns:a16="http://schemas.microsoft.com/office/drawing/2014/main" xmlns="" id="{3601130C-FFC7-5F46-BC43-68EDF83DB8F7}"/>
              </a:ext>
            </a:extLst>
          </p:cNvPr>
          <p:cNvSpPr/>
          <p:nvPr/>
        </p:nvSpPr>
        <p:spPr>
          <a:xfrm rot="219793">
            <a:off x="7773667" y="2569455"/>
            <a:ext cx="2088000" cy="2088000"/>
          </a:xfrm>
          <a:prstGeom prst="pie">
            <a:avLst>
              <a:gd name="adj1" fmla="val 16181065"/>
              <a:gd name="adj2" fmla="val 2004776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F9082FC5-9F87-2947-AB71-CEB9BE400195}"/>
              </a:ext>
            </a:extLst>
          </p:cNvPr>
          <p:cNvSpPr/>
          <p:nvPr/>
        </p:nvSpPr>
        <p:spPr>
          <a:xfrm>
            <a:off x="6752462" y="4807020"/>
            <a:ext cx="1747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latin typeface="Century Gothic" panose="020B0502020202020204" pitchFamily="34" charset="0"/>
              </a:rPr>
              <a:t>R$ </a:t>
            </a:r>
            <a:r>
              <a:rPr lang="pt-BR" b="1" dirty="0" smtClean="0">
                <a:latin typeface="Century Gothic" panose="020B0502020202020204" pitchFamily="34" charset="0"/>
              </a:rPr>
              <a:t>210.000,00</a:t>
            </a:r>
            <a:endParaRPr lang="pt-BR" b="1" dirty="0">
              <a:latin typeface="Century Gothic" panose="020B0502020202020204" pitchFamily="34" charset="0"/>
            </a:endParaRPr>
          </a:p>
          <a:p>
            <a:pPr algn="r"/>
            <a:r>
              <a:rPr lang="pt-BR" b="1" dirty="0">
                <a:latin typeface="Century Gothic" panose="020B0502020202020204" pitchFamily="34" charset="0"/>
              </a:rPr>
              <a:t>70% SEBRAE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8E8E13DC-B4BD-2B42-B91B-B7DD91FB8CBF}"/>
              </a:ext>
            </a:extLst>
          </p:cNvPr>
          <p:cNvSpPr/>
          <p:nvPr/>
        </p:nvSpPr>
        <p:spPr>
          <a:xfrm>
            <a:off x="9956256" y="2227809"/>
            <a:ext cx="1747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</a:rPr>
              <a:t>R$ 9</a:t>
            </a:r>
            <a:r>
              <a:rPr lang="pt-BR" b="1" dirty="0" smtClean="0">
                <a:latin typeface="Century Gothic" panose="020B0502020202020204" pitchFamily="34" charset="0"/>
              </a:rPr>
              <a:t>0.000,00</a:t>
            </a:r>
            <a:endParaRPr lang="pt-BR" b="1" dirty="0">
              <a:latin typeface="Century Gothic" panose="020B0502020202020204" pitchFamily="34" charset="0"/>
            </a:endParaRPr>
          </a:p>
          <a:p>
            <a:r>
              <a:rPr lang="pt-BR" b="1" dirty="0">
                <a:latin typeface="Century Gothic" panose="020B0502020202020204" pitchFamily="34" charset="0"/>
              </a:rPr>
              <a:t>30% MPE</a:t>
            </a:r>
          </a:p>
        </p:txBody>
      </p:sp>
      <p:cxnSp>
        <p:nvCxnSpPr>
          <p:cNvPr id="9" name="Conector Angulado 8">
            <a:extLst>
              <a:ext uri="{FF2B5EF4-FFF2-40B4-BE49-F238E27FC236}">
                <a16:creationId xmlns:a16="http://schemas.microsoft.com/office/drawing/2014/main" xmlns="" id="{2EBC2386-1446-9347-845E-D3F74F70A844}"/>
              </a:ext>
            </a:extLst>
          </p:cNvPr>
          <p:cNvCxnSpPr>
            <a:stCxn id="5" idx="1"/>
            <a:endCxn id="17" idx="3"/>
          </p:cNvCxnSpPr>
          <p:nvPr/>
        </p:nvCxnSpPr>
        <p:spPr>
          <a:xfrm rot="5400000">
            <a:off x="8434719" y="4811806"/>
            <a:ext cx="384097" cy="252662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>
            <a:extLst>
              <a:ext uri="{FF2B5EF4-FFF2-40B4-BE49-F238E27FC236}">
                <a16:creationId xmlns:a16="http://schemas.microsoft.com/office/drawing/2014/main" xmlns="" id="{D0CF93B6-B3B5-7740-9A88-6352EA1C2790}"/>
              </a:ext>
            </a:extLst>
          </p:cNvPr>
          <p:cNvCxnSpPr>
            <a:cxnSpLocks/>
          </p:cNvCxnSpPr>
          <p:nvPr/>
        </p:nvCxnSpPr>
        <p:spPr>
          <a:xfrm rot="10800000" flipV="1">
            <a:off x="9547184" y="2550974"/>
            <a:ext cx="421104" cy="323165"/>
          </a:xfrm>
          <a:prstGeom prst="bentConnector3">
            <a:avLst>
              <a:gd name="adj1" fmla="val 27143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ítulo 1"/>
          <p:cNvSpPr txBox="1">
            <a:spLocks/>
          </p:cNvSpPr>
          <p:nvPr/>
        </p:nvSpPr>
        <p:spPr>
          <a:xfrm>
            <a:off x="201881" y="188599"/>
            <a:ext cx="11786729" cy="10568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Chamada CREDITEC </a:t>
            </a:r>
            <a:r>
              <a:rPr lang="pt-BR" sz="3200" b="1" i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</a:t>
            </a:r>
            <a:r>
              <a:rPr lang="pt-BR" sz="3200" b="1" i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omércio e Serviços</a:t>
            </a:r>
            <a:endParaRPr lang="pt-BR" sz="3200" b="1" i="1" spc="3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27" name="Gráfico 13" descr="Gráfico de barras com tendência ascendente">
            <a:extLst>
              <a:ext uri="{FF2B5EF4-FFF2-40B4-BE49-F238E27FC236}">
                <a16:creationId xmlns:a16="http://schemas.microsoft.com/office/drawing/2014/main" xmlns="" id="{677263E1-1BF2-D643-AC01-D77983671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011790" y="238948"/>
            <a:ext cx="914400" cy="914400"/>
          </a:xfrm>
          <a:prstGeom prst="rect">
            <a:avLst/>
          </a:prstGeom>
        </p:spPr>
      </p:pic>
      <p:pic>
        <p:nvPicPr>
          <p:cNvPr id="28" name="Gráfico 21" descr="Lâmpada e engrenagem ">
            <a:extLst>
              <a:ext uri="{FF2B5EF4-FFF2-40B4-BE49-F238E27FC236}">
                <a16:creationId xmlns:a16="http://schemas.microsoft.com/office/drawing/2014/main" xmlns="" id="{017EFE20-13C5-A94E-A203-6DA2709B1B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285779" y="238948"/>
            <a:ext cx="914400" cy="914400"/>
          </a:xfrm>
          <a:prstGeom prst="rect">
            <a:avLst/>
          </a:prstGeom>
        </p:spPr>
      </p:pic>
      <p:pic>
        <p:nvPicPr>
          <p:cNvPr id="29" name="Gráfico 23" descr="Processador">
            <a:extLst>
              <a:ext uri="{FF2B5EF4-FFF2-40B4-BE49-F238E27FC236}">
                <a16:creationId xmlns:a16="http://schemas.microsoft.com/office/drawing/2014/main" xmlns="" id="{1F8E902C-CB60-494F-999D-2AF01DF0DE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200179" y="238948"/>
            <a:ext cx="914400" cy="914400"/>
          </a:xfrm>
          <a:prstGeom prst="rect">
            <a:avLst/>
          </a:prstGeom>
        </p:spPr>
      </p:pic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97386AB1-3245-F54B-AD3D-2EAA69D5151B}"/>
              </a:ext>
            </a:extLst>
          </p:cNvPr>
          <p:cNvSpPr/>
          <p:nvPr/>
        </p:nvSpPr>
        <p:spPr>
          <a:xfrm>
            <a:off x="9926237" y="4468466"/>
            <a:ext cx="19250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</a:rPr>
              <a:t>R$</a:t>
            </a:r>
            <a:r>
              <a:rPr lang="pt-BR" sz="2000" b="1" dirty="0">
                <a:latin typeface="Century Gothic" panose="020B0502020202020204" pitchFamily="34" charset="0"/>
              </a:rPr>
              <a:t> </a:t>
            </a:r>
            <a:r>
              <a:rPr lang="pt-BR" b="1" dirty="0">
                <a:latin typeface="Century Gothic" panose="020B0502020202020204" pitchFamily="34" charset="0"/>
              </a:rPr>
              <a:t>3</a:t>
            </a:r>
            <a:r>
              <a:rPr lang="pt-BR" b="1" dirty="0" smtClean="0">
                <a:latin typeface="Century Gothic" panose="020B0502020202020204" pitchFamily="34" charset="0"/>
              </a:rPr>
              <a:t>00.000,00</a:t>
            </a:r>
            <a:endParaRPr lang="pt-BR" b="1" dirty="0">
              <a:latin typeface="Century Gothic" panose="020B0502020202020204" pitchFamily="34" charset="0"/>
            </a:endParaRPr>
          </a:p>
          <a:p>
            <a:r>
              <a:rPr lang="pt-BR" b="1" dirty="0">
                <a:solidFill>
                  <a:srgbClr val="0070C0"/>
                </a:solidFill>
                <a:latin typeface="Century Gothic" panose="020B0502020202020204" pitchFamily="34" charset="0"/>
              </a:rPr>
              <a:t>Montante Total</a:t>
            </a:r>
          </a:p>
        </p:txBody>
      </p:sp>
      <p:pic>
        <p:nvPicPr>
          <p:cNvPr id="31" name="Picture 2" descr="Resultado de imagem para logomarca senac ce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47" y="5660664"/>
            <a:ext cx="1834589" cy="96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2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áfico 13" descr="Gráfico de barras com tendência ascendente">
            <a:extLst>
              <a:ext uri="{FF2B5EF4-FFF2-40B4-BE49-F238E27FC236}">
                <a16:creationId xmlns="" xmlns:a16="http://schemas.microsoft.com/office/drawing/2014/main" id="{677263E1-1BF2-D643-AC01-D77983671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5888" y="231453"/>
            <a:ext cx="914400" cy="914400"/>
          </a:xfrm>
          <a:prstGeom prst="rect">
            <a:avLst/>
          </a:prstGeom>
        </p:spPr>
      </p:pic>
      <p:pic>
        <p:nvPicPr>
          <p:cNvPr id="22" name="Gráfico 21" descr="Lâmpada e engrenagem ">
            <a:extLst>
              <a:ext uri="{FF2B5EF4-FFF2-40B4-BE49-F238E27FC236}">
                <a16:creationId xmlns="" xmlns:a16="http://schemas.microsoft.com/office/drawing/2014/main" id="{017EFE20-13C5-A94E-A203-6DA2709B1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7952" y="231453"/>
            <a:ext cx="914400" cy="914400"/>
          </a:xfrm>
          <a:prstGeom prst="rect">
            <a:avLst/>
          </a:prstGeom>
        </p:spPr>
      </p:pic>
      <p:pic>
        <p:nvPicPr>
          <p:cNvPr id="24" name="Gráfico 23" descr="Processador">
            <a:extLst>
              <a:ext uri="{FF2B5EF4-FFF2-40B4-BE49-F238E27FC236}">
                <a16:creationId xmlns="" xmlns:a16="http://schemas.microsoft.com/office/drawing/2014/main" id="{1F8E902C-CB60-494F-999D-2AF01DF0DE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1920" y="238948"/>
            <a:ext cx="914400" cy="9144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B9439414-7AFC-4B4D-8768-A4DDDAE4C916}"/>
              </a:ext>
            </a:extLst>
          </p:cNvPr>
          <p:cNvSpPr txBox="1">
            <a:spLocks/>
          </p:cNvSpPr>
          <p:nvPr/>
        </p:nvSpPr>
        <p:spPr>
          <a:xfrm>
            <a:off x="201881" y="1433530"/>
            <a:ext cx="5894119" cy="514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28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Roadmap</a:t>
            </a:r>
            <a:endParaRPr lang="pt-BR" sz="2800" b="1" spc="3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7" name="Gráfico 6" descr="Seta: curva ligeira">
            <a:extLst>
              <a:ext uri="{FF2B5EF4-FFF2-40B4-BE49-F238E27FC236}">
                <a16:creationId xmlns="" xmlns:a16="http://schemas.microsoft.com/office/drawing/2014/main" id="{851C57C9-4A5D-A84B-97BB-87A6F5854E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26571" y="3046481"/>
            <a:ext cx="914400" cy="914400"/>
          </a:xfrm>
          <a:prstGeom prst="rect">
            <a:avLst/>
          </a:prstGeom>
        </p:spPr>
      </p:pic>
      <p:pic>
        <p:nvPicPr>
          <p:cNvPr id="11" name="Gráfico 10" descr="Análise do cliente">
            <a:extLst>
              <a:ext uri="{FF2B5EF4-FFF2-40B4-BE49-F238E27FC236}">
                <a16:creationId xmlns="" xmlns:a16="http://schemas.microsoft.com/office/drawing/2014/main" id="{B83E287C-0CC4-434E-A75A-45401784FA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20115" y="2817671"/>
            <a:ext cx="1277018" cy="1277018"/>
          </a:xfrm>
          <a:prstGeom prst="rect">
            <a:avLst/>
          </a:prstGeom>
        </p:spPr>
      </p:pic>
      <p:pic>
        <p:nvPicPr>
          <p:cNvPr id="18" name="Gráfico 17" descr="Faixa">
            <a:extLst>
              <a:ext uri="{FF2B5EF4-FFF2-40B4-BE49-F238E27FC236}">
                <a16:creationId xmlns="" xmlns:a16="http://schemas.microsoft.com/office/drawing/2014/main" id="{BE61A546-E786-0C42-B32B-55F949D81B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38546" y="1373378"/>
            <a:ext cx="1277018" cy="1277018"/>
          </a:xfrm>
          <a:prstGeom prst="rect">
            <a:avLst/>
          </a:prstGeom>
        </p:spPr>
      </p:pic>
      <p:pic>
        <p:nvPicPr>
          <p:cNvPr id="20" name="Gráfico 19" descr="Internet">
            <a:extLst>
              <a:ext uri="{FF2B5EF4-FFF2-40B4-BE49-F238E27FC236}">
                <a16:creationId xmlns="" xmlns:a16="http://schemas.microsoft.com/office/drawing/2014/main" id="{F094B4A6-66B4-D74A-A7E1-62B7532D56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0410" y="2894187"/>
            <a:ext cx="1277018" cy="1277018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="" xmlns:a16="http://schemas.microsoft.com/office/drawing/2014/main" id="{EDA0F528-1644-4C45-8E79-31BCFE612D79}"/>
              </a:ext>
            </a:extLst>
          </p:cNvPr>
          <p:cNvSpPr txBox="1"/>
          <p:nvPr/>
        </p:nvSpPr>
        <p:spPr>
          <a:xfrm>
            <a:off x="201881" y="4094689"/>
            <a:ext cx="21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entury Gothic" panose="020B0502020202020204" pitchFamily="34" charset="0"/>
              </a:rPr>
              <a:t>MPE cadastra sua demanda na página do </a:t>
            </a:r>
            <a:r>
              <a:rPr lang="pt-BR" sz="1600" dirty="0" smtClean="0">
                <a:latin typeface="Century Gothic" panose="020B0502020202020204" pitchFamily="34" charset="0"/>
              </a:rPr>
              <a:t>SEBRAETEC/</a:t>
            </a:r>
          </a:p>
          <a:p>
            <a:pPr algn="ctr"/>
            <a:r>
              <a:rPr lang="pt-BR" sz="1600" dirty="0" smtClean="0">
                <a:latin typeface="Century Gothic" panose="020B0502020202020204" pitchFamily="34" charset="0"/>
              </a:rPr>
              <a:t>CREDITEC</a:t>
            </a:r>
            <a:endParaRPr lang="pt-BR" sz="1600" dirty="0">
              <a:latin typeface="Century Gothic" panose="020B050202020202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="" xmlns:a16="http://schemas.microsoft.com/office/drawing/2014/main" id="{CE0B4E3A-69FD-014B-B1C9-DBBF44184249}"/>
              </a:ext>
            </a:extLst>
          </p:cNvPr>
          <p:cNvSpPr txBox="1"/>
          <p:nvPr/>
        </p:nvSpPr>
        <p:spPr>
          <a:xfrm>
            <a:off x="2647193" y="4094689"/>
            <a:ext cx="1822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entury Gothic" panose="020B0502020202020204" pitchFamily="34" charset="0"/>
              </a:rPr>
              <a:t>Regional do SEBRAE analisa se a MPE é qualificável</a:t>
            </a:r>
          </a:p>
        </p:txBody>
      </p:sp>
      <p:pic>
        <p:nvPicPr>
          <p:cNvPr id="26" name="Gráfico 25" descr="Seta: curva ligeira">
            <a:extLst>
              <a:ext uri="{FF2B5EF4-FFF2-40B4-BE49-F238E27FC236}">
                <a16:creationId xmlns="" xmlns:a16="http://schemas.microsoft.com/office/drawing/2014/main" id="{B2B34FCB-D166-9740-91C6-7D349ECE36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76277" y="3046481"/>
            <a:ext cx="914400" cy="914400"/>
          </a:xfrm>
          <a:prstGeom prst="rect">
            <a:avLst/>
          </a:prstGeom>
        </p:spPr>
      </p:pic>
      <p:pic>
        <p:nvPicPr>
          <p:cNvPr id="27" name="Gráfico 26" descr="Análise do cliente">
            <a:extLst>
              <a:ext uri="{FF2B5EF4-FFF2-40B4-BE49-F238E27FC236}">
                <a16:creationId xmlns="" xmlns:a16="http://schemas.microsoft.com/office/drawing/2014/main" id="{3438AF15-3BF9-C74C-B354-93EFC26C2F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69821" y="2817671"/>
            <a:ext cx="1277018" cy="1277018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="" xmlns:a16="http://schemas.microsoft.com/office/drawing/2014/main" id="{EE4ED290-A83A-A843-B13D-8E5BA05CDCF3}"/>
              </a:ext>
            </a:extLst>
          </p:cNvPr>
          <p:cNvSpPr txBox="1"/>
          <p:nvPr/>
        </p:nvSpPr>
        <p:spPr>
          <a:xfrm>
            <a:off x="4996899" y="4094689"/>
            <a:ext cx="18228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entury Gothic" panose="020B0502020202020204" pitchFamily="34" charset="0"/>
              </a:rPr>
              <a:t>Regional do SEBRAE &amp; </a:t>
            </a:r>
            <a:r>
              <a:rPr lang="pt-BR" sz="1600" dirty="0" smtClean="0">
                <a:latin typeface="Century Gothic" panose="020B0502020202020204" pitchFamily="34" charset="0"/>
              </a:rPr>
              <a:t>Entidade Executora </a:t>
            </a:r>
            <a:r>
              <a:rPr lang="pt-BR" sz="1600" dirty="0">
                <a:latin typeface="Century Gothic" panose="020B0502020202020204" pitchFamily="34" charset="0"/>
              </a:rPr>
              <a:t>analisam tecnicamente a demanda </a:t>
            </a:r>
          </a:p>
        </p:txBody>
      </p:sp>
      <p:pic>
        <p:nvPicPr>
          <p:cNvPr id="29" name="Gráfico 28" descr="Debate de grupo">
            <a:extLst>
              <a:ext uri="{FF2B5EF4-FFF2-40B4-BE49-F238E27FC236}">
                <a16:creationId xmlns="" xmlns:a16="http://schemas.microsoft.com/office/drawing/2014/main" id="{7E736413-6981-F44C-B2E0-6F2FEF3DAB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19527" y="2814702"/>
            <a:ext cx="1277018" cy="1277018"/>
          </a:xfrm>
          <a:prstGeom prst="rect">
            <a:avLst/>
          </a:prstGeom>
        </p:spPr>
      </p:pic>
      <p:pic>
        <p:nvPicPr>
          <p:cNvPr id="30" name="Gráfico 29" descr="Seta: curva ligeira">
            <a:extLst>
              <a:ext uri="{FF2B5EF4-FFF2-40B4-BE49-F238E27FC236}">
                <a16:creationId xmlns="" xmlns:a16="http://schemas.microsoft.com/office/drawing/2014/main" id="{75F2826D-55E9-4047-A8B8-E9AF0E8BC1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25983" y="3075496"/>
            <a:ext cx="914400" cy="914400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="" xmlns:a16="http://schemas.microsoft.com/office/drawing/2014/main" id="{18EF43AD-F580-E84F-8C7D-B2B61F57327B}"/>
              </a:ext>
            </a:extLst>
          </p:cNvPr>
          <p:cNvSpPr txBox="1"/>
          <p:nvPr/>
        </p:nvSpPr>
        <p:spPr>
          <a:xfrm>
            <a:off x="7346605" y="4091720"/>
            <a:ext cx="18228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Century Gothic" panose="020B0502020202020204" pitchFamily="34" charset="0"/>
              </a:rPr>
              <a:t>Entidade Executora </a:t>
            </a:r>
            <a:r>
              <a:rPr lang="pt-BR" sz="1600" dirty="0">
                <a:latin typeface="Century Gothic" panose="020B0502020202020204" pitchFamily="34" charset="0"/>
              </a:rPr>
              <a:t>elabora a proposta técnica e valida com Regional do SEBRAE</a:t>
            </a:r>
          </a:p>
        </p:txBody>
      </p:sp>
      <p:pic>
        <p:nvPicPr>
          <p:cNvPr id="33" name="Gráfico 32" descr="Aperto de mão">
            <a:extLst>
              <a:ext uri="{FF2B5EF4-FFF2-40B4-BE49-F238E27FC236}">
                <a16:creationId xmlns="" xmlns:a16="http://schemas.microsoft.com/office/drawing/2014/main" id="{3031960A-1D60-9D45-B217-46C57C1655A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002483" y="2894187"/>
            <a:ext cx="1197533" cy="1197533"/>
          </a:xfrm>
          <a:prstGeom prst="rect">
            <a:avLst/>
          </a:prstGeom>
        </p:spPr>
      </p:pic>
      <p:pic>
        <p:nvPicPr>
          <p:cNvPr id="34" name="Gráfico 33" descr="Seta: curva ligeira">
            <a:extLst>
              <a:ext uri="{FF2B5EF4-FFF2-40B4-BE49-F238E27FC236}">
                <a16:creationId xmlns="" xmlns:a16="http://schemas.microsoft.com/office/drawing/2014/main" id="{EDF5162E-2B18-344A-88A8-4294962828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75689" y="3075496"/>
            <a:ext cx="914400" cy="914400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="" xmlns:a16="http://schemas.microsoft.com/office/drawing/2014/main" id="{329C0015-DD90-D54A-BE67-B63930F432B3}"/>
              </a:ext>
            </a:extLst>
          </p:cNvPr>
          <p:cNvSpPr txBox="1"/>
          <p:nvPr/>
        </p:nvSpPr>
        <p:spPr>
          <a:xfrm>
            <a:off x="9689818" y="4087379"/>
            <a:ext cx="1822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entury Gothic" panose="020B0502020202020204" pitchFamily="34" charset="0"/>
              </a:rPr>
              <a:t>Regional do SEBRAE fecha atendimento CREDITEC com a empresa</a:t>
            </a: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202635" y="244525"/>
            <a:ext cx="11786729" cy="10568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pc="30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Chamadas CREDITEC</a:t>
            </a:r>
            <a:endParaRPr lang="pt-BR" sz="4000" b="1" i="1" spc="3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36" name="Gráfico 13" descr="Gráfico de barras com tendência ascendente">
            <a:extLst>
              <a:ext uri="{FF2B5EF4-FFF2-40B4-BE49-F238E27FC236}">
                <a16:creationId xmlns="" xmlns:a16="http://schemas.microsoft.com/office/drawing/2014/main" id="{677263E1-1BF2-D643-AC01-D77983671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098288" y="383853"/>
            <a:ext cx="914400" cy="914400"/>
          </a:xfrm>
          <a:prstGeom prst="rect">
            <a:avLst/>
          </a:prstGeom>
        </p:spPr>
      </p:pic>
      <p:pic>
        <p:nvPicPr>
          <p:cNvPr id="37" name="Gráfico 21" descr="Lâmpada e engrenagem ">
            <a:extLst>
              <a:ext uri="{FF2B5EF4-FFF2-40B4-BE49-F238E27FC236}">
                <a16:creationId xmlns="" xmlns:a16="http://schemas.microsoft.com/office/drawing/2014/main" id="{017EFE20-13C5-A94E-A203-6DA2709B1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230352" y="383853"/>
            <a:ext cx="914400" cy="914400"/>
          </a:xfrm>
          <a:prstGeom prst="rect">
            <a:avLst/>
          </a:prstGeom>
        </p:spPr>
      </p:pic>
      <p:pic>
        <p:nvPicPr>
          <p:cNvPr id="41" name="Gráfico 23" descr="Processador">
            <a:extLst>
              <a:ext uri="{FF2B5EF4-FFF2-40B4-BE49-F238E27FC236}">
                <a16:creationId xmlns="" xmlns:a16="http://schemas.microsoft.com/office/drawing/2014/main" id="{1F8E902C-CB60-494F-999D-2AF01DF0DE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164320" y="3913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5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751</Words>
  <Application>Microsoft Office PowerPoint</Application>
  <PresentationFormat>Widescreen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Trebuchet MS</vt:lpstr>
      <vt:lpstr>Wingdings</vt:lpstr>
      <vt:lpstr>Tema do Office</vt:lpstr>
      <vt:lpstr>Apresentação do PowerPoint</vt:lpstr>
      <vt:lpstr> Chamadas CREDITEC</vt:lpstr>
      <vt:lpstr> Chamadas CREDITEC</vt:lpstr>
      <vt:lpstr>  Chamada CREDITEC Indústria</vt:lpstr>
      <vt:lpstr>  Chamada CREDITEC Indústria</vt:lpstr>
      <vt:lpstr>  Chamada CREDITEC Indústria</vt:lpstr>
      <vt:lpstr>  Chamada CREDITEC indústria</vt:lpstr>
      <vt:lpstr>  Chamada CREDITEC indústria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ELAYNE Cristina Rocha Alencar</dc:creator>
  <cp:lastModifiedBy>ELAYNE Cristina Rocha Alencar</cp:lastModifiedBy>
  <cp:revision>15</cp:revision>
  <dcterms:created xsi:type="dcterms:W3CDTF">2019-05-09T12:15:43Z</dcterms:created>
  <dcterms:modified xsi:type="dcterms:W3CDTF">2019-05-09T19:24:00Z</dcterms:modified>
</cp:coreProperties>
</file>